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5" r:id="rId1"/>
  </p:sldMasterIdLst>
  <p:sldIdLst>
    <p:sldId id="256" r:id="rId2"/>
    <p:sldId id="282" r:id="rId3"/>
    <p:sldId id="257" r:id="rId4"/>
    <p:sldId id="258" r:id="rId5"/>
    <p:sldId id="259" r:id="rId6"/>
    <p:sldId id="263" r:id="rId7"/>
    <p:sldId id="290" r:id="rId8"/>
    <p:sldId id="264" r:id="rId9"/>
    <p:sldId id="291" r:id="rId10"/>
    <p:sldId id="292" r:id="rId11"/>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29" autoAdjust="0"/>
    <p:restoredTop sz="94660"/>
  </p:normalViewPr>
  <p:slideViewPr>
    <p:cSldViewPr snapToGrid="0">
      <p:cViewPr varScale="1">
        <p:scale>
          <a:sx n="105" d="100"/>
          <a:sy n="105" d="100"/>
        </p:scale>
        <p:origin x="852"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ight Triangle 6"/>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1089484" y="1730403"/>
            <a:ext cx="7531497" cy="1204306"/>
          </a:xfrm>
        </p:spPr>
        <p:txBody>
          <a:bodyPr bIns="9144" anchor="b"/>
          <a:lstStyle>
            <a:lvl1pPr>
              <a:defRPr sz="3200"/>
            </a:lvl1pPr>
          </a:lstStyle>
          <a:p>
            <a:r>
              <a:rPr lang="es-ES"/>
              <a:t>Haga clic para modificar el estilo de título del patrón</a:t>
            </a:r>
            <a:endParaRPr lang="en-US" dirty="0"/>
          </a:p>
        </p:txBody>
      </p:sp>
      <p:sp>
        <p:nvSpPr>
          <p:cNvPr id="3" name="Subtitle 2"/>
          <p:cNvSpPr>
            <a:spLocks noGrp="1"/>
          </p:cNvSpPr>
          <p:nvPr>
            <p:ph type="subTitle" idx="1"/>
          </p:nvPr>
        </p:nvSpPr>
        <p:spPr>
          <a:xfrm rot="19140000">
            <a:off x="1616370" y="2470926"/>
            <a:ext cx="8681508"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87DFBC78-B446-4212-85C3-E26E171767EF}" type="datetimeFigureOut">
              <a:rPr lang="es-CO" smtClean="0"/>
              <a:pPr/>
              <a:t>20/07/2024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580A7438-EB49-4A52-BD34-6DE334CFADBC}" type="slidenum">
              <a:rPr lang="es-CO" smtClean="0"/>
              <a:pPr/>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87DFBC78-B446-4212-85C3-E26E171767EF}" type="datetimeFigureOut">
              <a:rPr lang="es-CO" smtClean="0"/>
              <a:pPr/>
              <a:t>20/07/2024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580A7438-EB49-4A52-BD34-6DE334CFADBC}"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4678362"/>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09600" y="274639"/>
            <a:ext cx="8026400" cy="4678362"/>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87DFBC78-B446-4212-85C3-E26E171767EF}" type="datetimeFigureOut">
              <a:rPr lang="es-CO" smtClean="0"/>
              <a:pPr/>
              <a:t>20/07/2024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580A7438-EB49-4A52-BD34-6DE334CFADBC}"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DFBC78-B446-4212-85C3-E26E171767EF}" type="datetimeFigureOut">
              <a:rPr lang="es-CO" smtClean="0"/>
              <a:pPr/>
              <a:t>20/07/2024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580A7438-EB49-4A52-BD34-6DE334CFADBC}"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 y="2647950"/>
            <a:ext cx="4762500"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1092532" y="1726738"/>
            <a:ext cx="7534656"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a:t>Haga clic para modificar el estilo de título del patrón</a:t>
            </a:r>
            <a:endParaRPr lang="en-US" dirty="0"/>
          </a:p>
        </p:txBody>
      </p:sp>
      <p:sp>
        <p:nvSpPr>
          <p:cNvPr id="3" name="Text Placeholder 2"/>
          <p:cNvSpPr>
            <a:spLocks noGrp="1"/>
          </p:cNvSpPr>
          <p:nvPr>
            <p:ph type="body" idx="1"/>
          </p:nvPr>
        </p:nvSpPr>
        <p:spPr>
          <a:xfrm rot="19140000">
            <a:off x="1621536" y="2468304"/>
            <a:ext cx="8680704"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a:t>Haga clic para modificar el estilo de texto del patrón</a:t>
            </a:r>
          </a:p>
        </p:txBody>
      </p:sp>
      <p:sp>
        <p:nvSpPr>
          <p:cNvPr id="4" name="Date Placeholder 3"/>
          <p:cNvSpPr>
            <a:spLocks noGrp="1"/>
          </p:cNvSpPr>
          <p:nvPr>
            <p:ph type="dt" sz="half" idx="10"/>
          </p:nvPr>
        </p:nvSpPr>
        <p:spPr/>
        <p:txBody>
          <a:bodyPr/>
          <a:lstStyle/>
          <a:p>
            <a:fld id="{87DFBC78-B446-4212-85C3-E26E171767EF}" type="datetimeFigureOut">
              <a:rPr lang="es-CO" smtClean="0"/>
              <a:pPr/>
              <a:t>20/07/2024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580A7438-EB49-4A52-BD34-6DE334CFADBC}" type="slidenum">
              <a:rPr lang="es-CO" smtClean="0"/>
              <a:pPr/>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97280"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66688"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87DFBC78-B446-4212-85C3-E26E171767EF}" type="datetimeFigureOut">
              <a:rPr lang="es-CO" smtClean="0"/>
              <a:pPr/>
              <a:t>20/07/2024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580A7438-EB49-4A52-BD34-6DE334CFADBC}" type="slidenum">
              <a:rPr lang="es-CO" smtClean="0"/>
              <a:pPr/>
              <a:t>‹Nº›</a:t>
            </a:fld>
            <a:endParaRPr lang="es-CO"/>
          </a:p>
        </p:txBody>
      </p:sp>
      <p:sp>
        <p:nvSpPr>
          <p:cNvPr id="8" name="Title 7"/>
          <p:cNvSpPr>
            <a:spLocks noGrp="1"/>
          </p:cNvSpPr>
          <p:nvPr>
            <p:ph type="title"/>
          </p:nvPr>
        </p:nvSpPr>
        <p:spPr/>
        <p:txBody>
          <a:bodyPr/>
          <a:lstStyle/>
          <a:p>
            <a:r>
              <a:rPr lang="es-ES"/>
              <a:t>Haga clic para modificar el estilo de título del patrón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a:p>
        </p:txBody>
      </p:sp>
      <p:sp>
        <p:nvSpPr>
          <p:cNvPr id="3" name="Text Placeholder 2"/>
          <p:cNvSpPr>
            <a:spLocks noGrp="1"/>
          </p:cNvSpPr>
          <p:nvPr>
            <p:ph type="body" idx="1"/>
          </p:nvPr>
        </p:nvSpPr>
        <p:spPr>
          <a:xfrm>
            <a:off x="1097280"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a:t>Haga clic para modificar el estilo de texto del patrón</a:t>
            </a:r>
          </a:p>
        </p:txBody>
      </p:sp>
      <p:sp>
        <p:nvSpPr>
          <p:cNvPr id="4" name="Content Placeholder 3"/>
          <p:cNvSpPr>
            <a:spLocks noGrp="1"/>
          </p:cNvSpPr>
          <p:nvPr>
            <p:ph sz="half" idx="2"/>
          </p:nvPr>
        </p:nvSpPr>
        <p:spPr>
          <a:xfrm>
            <a:off x="1092200"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66688"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a:t>Haga clic para modificar el estilo de texto del patrón</a:t>
            </a:r>
          </a:p>
        </p:txBody>
      </p:sp>
      <p:sp>
        <p:nvSpPr>
          <p:cNvPr id="6" name="Content Placeholder 5"/>
          <p:cNvSpPr>
            <a:spLocks noGrp="1"/>
          </p:cNvSpPr>
          <p:nvPr>
            <p:ph sz="quarter" idx="4"/>
          </p:nvPr>
        </p:nvSpPr>
        <p:spPr>
          <a:xfrm>
            <a:off x="6266688"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87DFBC78-B446-4212-85C3-E26E171767EF}" type="datetimeFigureOut">
              <a:rPr lang="es-CO" smtClean="0"/>
              <a:pPr/>
              <a:t>20/07/2024</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580A7438-EB49-4A52-BD34-6DE334CFADBC}"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Date Placeholder 2"/>
          <p:cNvSpPr>
            <a:spLocks noGrp="1"/>
          </p:cNvSpPr>
          <p:nvPr>
            <p:ph type="dt" sz="half" idx="10"/>
          </p:nvPr>
        </p:nvSpPr>
        <p:spPr/>
        <p:txBody>
          <a:bodyPr/>
          <a:lstStyle/>
          <a:p>
            <a:fld id="{87DFBC78-B446-4212-85C3-E26E171767EF}" type="datetimeFigureOut">
              <a:rPr lang="es-CO" smtClean="0"/>
              <a:pPr/>
              <a:t>20/07/2024</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580A7438-EB49-4A52-BD34-6DE334CFADBC}"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FBC78-B446-4212-85C3-E26E171767EF}" type="datetimeFigureOut">
              <a:rPr lang="es-CO" smtClean="0"/>
              <a:pPr/>
              <a:t>20/07/2024</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580A7438-EB49-4A52-BD34-6DE334CFADBC}"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7" name="Right Triangle 16"/>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1720852" y="-1720850"/>
            <a:ext cx="6858000" cy="10299704"/>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1046573" y="1576104"/>
            <a:ext cx="694944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a:t>Haga clic para modificar el estilo de título del patrón</a:t>
            </a:r>
            <a:endParaRPr lang="en-US" dirty="0"/>
          </a:p>
        </p:txBody>
      </p:sp>
      <p:sp>
        <p:nvSpPr>
          <p:cNvPr id="3" name="Content Placeholder 2"/>
          <p:cNvSpPr>
            <a:spLocks noGrp="1"/>
          </p:cNvSpPr>
          <p:nvPr>
            <p:ph idx="1"/>
          </p:nvPr>
        </p:nvSpPr>
        <p:spPr>
          <a:xfrm>
            <a:off x="6332737" y="2618913"/>
            <a:ext cx="507703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rot="19140000">
            <a:off x="1730605" y="2253385"/>
            <a:ext cx="7726347"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s-ES"/>
              <a:t>Haga clic para modificar el estilo de texto del patrón</a:t>
            </a:r>
          </a:p>
        </p:txBody>
      </p:sp>
      <p:sp>
        <p:nvSpPr>
          <p:cNvPr id="5" name="Date Placeholder 4"/>
          <p:cNvSpPr>
            <a:spLocks noGrp="1"/>
          </p:cNvSpPr>
          <p:nvPr>
            <p:ph type="dt" sz="half" idx="10"/>
          </p:nvPr>
        </p:nvSpPr>
        <p:spPr/>
        <p:txBody>
          <a:bodyPr/>
          <a:lstStyle/>
          <a:p>
            <a:fld id="{87DFBC78-B446-4212-85C3-E26E171767EF}" type="datetimeFigureOut">
              <a:rPr lang="es-CO" smtClean="0"/>
              <a:pPr/>
              <a:t>20/07/2024</a:t>
            </a:fld>
            <a:endParaRPr lang="es-CO"/>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s-CO"/>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580A7438-EB49-4A52-BD34-6DE334CFADBC}"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705101" y="0"/>
            <a:ext cx="9486900"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s-ES"/>
              <a:t>Haga clic en el icono para agregar una imagen</a:t>
            </a:r>
            <a:endParaRPr lang="en-US" dirty="0"/>
          </a:p>
        </p:txBody>
      </p:sp>
      <p:sp>
        <p:nvSpPr>
          <p:cNvPr id="9" name="Right Triangle 8"/>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 y="5048250"/>
            <a:ext cx="4762500"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94929" y="1717501"/>
            <a:ext cx="7315200" cy="867444"/>
          </a:xfrm>
        </p:spPr>
        <p:txBody>
          <a:bodyPr anchor="b"/>
          <a:lstStyle>
            <a:lvl1pPr algn="l">
              <a:defRPr sz="2800" b="0">
                <a:latin typeface="+mj-lt"/>
              </a:defRPr>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rot="19140000">
            <a:off x="1524639" y="2180529"/>
            <a:ext cx="8128727"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87DFBC78-B446-4212-85C3-E26E171767EF}" type="datetimeFigureOut">
              <a:rPr lang="es-CO" smtClean="0"/>
              <a:pPr/>
              <a:t>20/07/2024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580A7438-EB49-4A52-BD34-6DE334CFADBC}" type="slidenum">
              <a:rPr lang="es-CO" smtClean="0"/>
              <a:pPr/>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3175" y="5050633"/>
            <a:ext cx="4765676"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5051293"/>
            <a:ext cx="12195173"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97280" y="365760"/>
            <a:ext cx="10027920" cy="548640"/>
          </a:xfrm>
          <a:prstGeom prst="rect">
            <a:avLst/>
          </a:prstGeom>
        </p:spPr>
        <p:txBody>
          <a:bodyPr vert="horz" lIns="91440" tIns="45720" rIns="91440" bIns="45720" rtlCol="0" anchor="ctr">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1100629"/>
            <a:ext cx="10027920" cy="3579849"/>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rot="19140000">
            <a:off x="268224" y="5870448"/>
            <a:ext cx="2901696" cy="201168"/>
          </a:xfrm>
          <a:prstGeom prst="rect">
            <a:avLst/>
          </a:prstGeom>
        </p:spPr>
        <p:txBody>
          <a:bodyPr vert="horz" lIns="91440" tIns="45720" rIns="91440" bIns="45720" rtlCol="0" anchor="ctr"/>
          <a:lstStyle>
            <a:lvl1pPr algn="l">
              <a:defRPr sz="1200">
                <a:solidFill>
                  <a:srgbClr val="FFFFFF"/>
                </a:solidFill>
              </a:defRPr>
            </a:lvl1pPr>
          </a:lstStyle>
          <a:p>
            <a:fld id="{87DFBC78-B446-4212-85C3-E26E171767EF}" type="datetimeFigureOut">
              <a:rPr lang="es-CO" smtClean="0"/>
              <a:pPr/>
              <a:t>20/07/2024</a:t>
            </a:fld>
            <a:endParaRPr lang="es-CO"/>
          </a:p>
        </p:txBody>
      </p:sp>
      <p:sp>
        <p:nvSpPr>
          <p:cNvPr id="5" name="Footer Placeholder 4"/>
          <p:cNvSpPr>
            <a:spLocks noGrp="1"/>
          </p:cNvSpPr>
          <p:nvPr>
            <p:ph type="ftr" sz="quarter" idx="3"/>
          </p:nvPr>
        </p:nvSpPr>
        <p:spPr>
          <a:xfrm>
            <a:off x="4690019" y="6285122"/>
            <a:ext cx="62992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s-CO"/>
          </a:p>
        </p:txBody>
      </p:sp>
      <p:sp>
        <p:nvSpPr>
          <p:cNvPr id="6" name="Slide Number Placeholder 5"/>
          <p:cNvSpPr>
            <a:spLocks noGrp="1"/>
          </p:cNvSpPr>
          <p:nvPr>
            <p:ph type="sldNum" sz="quarter" idx="4"/>
          </p:nvPr>
        </p:nvSpPr>
        <p:spPr>
          <a:xfrm>
            <a:off x="11201384" y="6170822"/>
            <a:ext cx="67056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580A7438-EB49-4A52-BD34-6DE334CFADBC}" type="slidenum">
              <a:rPr lang="es-CO" smtClean="0"/>
              <a:pPr/>
              <a:t>‹Nº›</a:t>
            </a:fld>
            <a:endParaRPr lang="es-CO"/>
          </a:p>
        </p:txBody>
      </p:sp>
    </p:spTree>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56013" y="1191986"/>
            <a:ext cx="10188061" cy="1910442"/>
          </a:xfrm>
          <a:solidFill>
            <a:schemeClr val="accent4">
              <a:lumMod val="40000"/>
              <a:lumOff val="60000"/>
            </a:schemeClr>
          </a:solidFill>
        </p:spPr>
        <p:txBody>
          <a:bodyPr>
            <a:normAutofit fontScale="90000"/>
          </a:bodyPr>
          <a:lstStyle/>
          <a:p>
            <a:pPr algn="ctr"/>
            <a:br>
              <a:rPr lang="es-CO" sz="6000" dirty="0"/>
            </a:br>
            <a:r>
              <a:rPr lang="es-CO" sz="6000" dirty="0"/>
              <a:t> </a:t>
            </a:r>
            <a:br>
              <a:rPr lang="es-CO" sz="6000" dirty="0"/>
            </a:br>
            <a:br>
              <a:rPr lang="es-CO" sz="6000" dirty="0"/>
            </a:br>
            <a:br>
              <a:rPr lang="es-CO" sz="6000" dirty="0"/>
            </a:br>
            <a:r>
              <a:rPr lang="es-CO" dirty="0"/>
              <a:t>INSTITUCIÓN EDUCATIVA  TÉCNICO AGROPECUARIO LA ARENA </a:t>
            </a:r>
            <a:br>
              <a:rPr lang="es-CO" sz="3600" b="1" dirty="0">
                <a:ln w="10541" cmpd="sng">
                  <a:solidFill>
                    <a:schemeClr val="accent1">
                      <a:shade val="88000"/>
                      <a:satMod val="110000"/>
                    </a:schemeClr>
                  </a:solidFill>
                  <a:prstDash val="solid"/>
                </a:ln>
                <a:latin typeface="+mn-lt"/>
                <a:ea typeface="+mn-ea"/>
                <a:cs typeface="+mn-cs"/>
              </a:rPr>
            </a:br>
            <a:r>
              <a:rPr lang="es-CO"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ea typeface="+mn-ea"/>
                <a:cs typeface="+mn-cs"/>
              </a:rPr>
              <a:t> </a:t>
            </a:r>
            <a:br>
              <a:rPr lang="es-CO" sz="3600" dirty="0">
                <a:latin typeface="Arial" panose="020B0604020202020204" pitchFamily="34" charset="0"/>
                <a:cs typeface="Arial" panose="020B0604020202020204" pitchFamily="34" charset="0"/>
              </a:rPr>
            </a:br>
            <a:endParaRPr lang="es-CO" sz="2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n-lt"/>
              <a:ea typeface="+mn-ea"/>
              <a:cs typeface="+mn-cs"/>
            </a:endParaRPr>
          </a:p>
        </p:txBody>
      </p:sp>
      <p:sp>
        <p:nvSpPr>
          <p:cNvPr id="3" name="Subtítulo 2"/>
          <p:cNvSpPr>
            <a:spLocks noGrp="1"/>
          </p:cNvSpPr>
          <p:nvPr>
            <p:ph type="subTitle" idx="1"/>
          </p:nvPr>
        </p:nvSpPr>
        <p:spPr>
          <a:xfrm>
            <a:off x="1462920" y="3426389"/>
            <a:ext cx="9481154" cy="1992144"/>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endParaRPr lang="es-CO" sz="18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r>
              <a:rPr lang="es-CO" sz="2800" cap="none" spc="50" dirty="0">
                <a:ln w="11430"/>
                <a:effectLst>
                  <a:outerShdw blurRad="76200" dist="50800" dir="5400000" algn="tl" rotWithShape="0">
                    <a:srgbClr val="000000">
                      <a:alpha val="65000"/>
                    </a:srgbClr>
                  </a:outerShdw>
                </a:effectLst>
                <a:latin typeface="Arial" panose="020B0604020202020204" pitchFamily="34" charset="0"/>
                <a:cs typeface="Arial" panose="020B0604020202020204" pitchFamily="34" charset="0"/>
              </a:rPr>
              <a:t>RECTORA: REINALDO RAFAEL MENDIVIL ARRIETA </a:t>
            </a:r>
          </a:p>
          <a:p>
            <a:r>
              <a:rPr lang="es-CO" sz="2800" cap="none" spc="50" dirty="0">
                <a:ln w="11430"/>
                <a:effectLst>
                  <a:outerShdw blurRad="76200" dist="50800" dir="5400000" algn="tl" rotWithShape="0">
                    <a:srgbClr val="000000">
                      <a:alpha val="65000"/>
                    </a:srgbClr>
                  </a:outerShdw>
                </a:effectLst>
                <a:latin typeface="Arial" panose="020B0604020202020204" pitchFamily="34" charset="0"/>
                <a:cs typeface="Arial" panose="020B0604020202020204" pitchFamily="34" charset="0"/>
              </a:rPr>
              <a:t>INFORME DE GESTIÓN: PRIMER  SEMESTRE</a:t>
            </a:r>
          </a:p>
          <a:p>
            <a:r>
              <a:rPr lang="es-CO" sz="2800" cap="none" spc="50" dirty="0">
                <a:ln w="11430"/>
                <a:effectLst>
                  <a:outerShdw blurRad="76200" dist="50800" dir="5400000" algn="tl" rotWithShape="0">
                    <a:srgbClr val="000000">
                      <a:alpha val="65000"/>
                    </a:srgbClr>
                  </a:outerShdw>
                </a:effectLst>
                <a:latin typeface="Arial" panose="020B0604020202020204" pitchFamily="34" charset="0"/>
                <a:cs typeface="Arial" panose="020B0604020202020204" pitchFamily="34" charset="0"/>
              </a:rPr>
              <a:t>VIENCIA  2024</a:t>
            </a:r>
          </a:p>
          <a:p>
            <a:endParaRPr lang="es-CO" sz="1800" b="1" cap="none" spc="50" dirty="0">
              <a:ln w="11430"/>
              <a:solidFill>
                <a:schemeClr val="tx2"/>
              </a:solidFill>
              <a:effectLst>
                <a:outerShdw blurRad="76200" dist="50800" dir="5400000" algn="tl" rotWithShape="0">
                  <a:srgbClr val="000000">
                    <a:alpha val="65000"/>
                  </a:srgbClr>
                </a:outerShdw>
              </a:effectLst>
              <a:latin typeface="Arial" panose="020B0604020202020204" pitchFamily="34" charset="0"/>
              <a:cs typeface="Arial" panose="020B0604020202020204" pitchFamily="34" charset="0"/>
            </a:endParaRPr>
          </a:p>
          <a:p>
            <a:endParaRPr lang="es-CO" sz="1800" b="1" cap="none" spc="50" dirty="0">
              <a:ln w="11430"/>
              <a:effectLst>
                <a:outerShdw blurRad="76200" dist="50800" dir="5400000" algn="tl" rotWithShape="0">
                  <a:srgbClr val="000000">
                    <a:alpha val="65000"/>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7184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65415" y="599617"/>
            <a:ext cx="10074728" cy="589103"/>
          </a:xfrm>
          <a:solidFill>
            <a:schemeClr val="accent4">
              <a:lumMod val="40000"/>
              <a:lumOff val="60000"/>
            </a:schemeClr>
          </a:solidFill>
        </p:spPr>
        <p:txBody>
          <a:bodyPr>
            <a:normAutofit fontScale="90000"/>
          </a:bodyPr>
          <a:lstStyle/>
          <a:p>
            <a:pPr algn="ctr">
              <a:defRPr/>
            </a:pPr>
            <a:br>
              <a:rPr lang="es-CO" dirty="0"/>
            </a:br>
            <a:r>
              <a:rPr lang="es-CO" dirty="0"/>
              <a:t>RELACION DE CONTRATOS A JULIO 2024</a:t>
            </a:r>
            <a:br>
              <a:rPr lang="es-CO" sz="3200" b="1" dirty="0">
                <a:ln w="10541" cmpd="sng">
                  <a:solidFill>
                    <a:schemeClr val="accent1">
                      <a:shade val="88000"/>
                      <a:satMod val="110000"/>
                    </a:schemeClr>
                  </a:solidFill>
                  <a:prstDash val="solid"/>
                </a:ln>
                <a:latin typeface="+mn-lt"/>
                <a:ea typeface="+mn-ea"/>
                <a:cs typeface="+mn-cs"/>
              </a:rPr>
            </a:br>
            <a:endParaRPr lang="es-CO" sz="3200" b="1" dirty="0">
              <a:ln w="10541" cmpd="sng">
                <a:solidFill>
                  <a:schemeClr val="accent1">
                    <a:shade val="88000"/>
                    <a:satMod val="110000"/>
                  </a:schemeClr>
                </a:solidFill>
                <a:prstDash val="solid"/>
              </a:ln>
              <a:latin typeface="+mn-lt"/>
              <a:ea typeface="+mn-ea"/>
              <a:cs typeface="+mn-cs"/>
            </a:endParaRPr>
          </a:p>
        </p:txBody>
      </p:sp>
      <p:graphicFrame>
        <p:nvGraphicFramePr>
          <p:cNvPr id="5" name="Tabla 4">
            <a:extLst>
              <a:ext uri="{FF2B5EF4-FFF2-40B4-BE49-F238E27FC236}">
                <a16:creationId xmlns:a16="http://schemas.microsoft.com/office/drawing/2014/main" id="{3BBD438B-59A1-4B4E-85CF-235105810410}"/>
              </a:ext>
            </a:extLst>
          </p:cNvPr>
          <p:cNvGraphicFramePr>
            <a:graphicFrameLocks noGrp="1"/>
          </p:cNvGraphicFramePr>
          <p:nvPr>
            <p:extLst>
              <p:ext uri="{D42A27DB-BD31-4B8C-83A1-F6EECF244321}">
                <p14:modId xmlns:p14="http://schemas.microsoft.com/office/powerpoint/2010/main" val="4116489910"/>
              </p:ext>
            </p:extLst>
          </p:nvPr>
        </p:nvGraphicFramePr>
        <p:xfrm>
          <a:off x="603505" y="1156031"/>
          <a:ext cx="10808208" cy="5145963"/>
        </p:xfrm>
        <a:graphic>
          <a:graphicData uri="http://schemas.openxmlformats.org/drawingml/2006/table">
            <a:tbl>
              <a:tblPr>
                <a:tableStyleId>{5C22544A-7EE6-4342-B048-85BDC9FD1C3A}</a:tableStyleId>
              </a:tblPr>
              <a:tblGrid>
                <a:gridCol w="1639804">
                  <a:extLst>
                    <a:ext uri="{9D8B030D-6E8A-4147-A177-3AD203B41FA5}">
                      <a16:colId xmlns:a16="http://schemas.microsoft.com/office/drawing/2014/main" val="3647432292"/>
                    </a:ext>
                  </a:extLst>
                </a:gridCol>
                <a:gridCol w="957156">
                  <a:extLst>
                    <a:ext uri="{9D8B030D-6E8A-4147-A177-3AD203B41FA5}">
                      <a16:colId xmlns:a16="http://schemas.microsoft.com/office/drawing/2014/main" val="1509150782"/>
                    </a:ext>
                  </a:extLst>
                </a:gridCol>
                <a:gridCol w="1128063">
                  <a:extLst>
                    <a:ext uri="{9D8B030D-6E8A-4147-A177-3AD203B41FA5}">
                      <a16:colId xmlns:a16="http://schemas.microsoft.com/office/drawing/2014/main" val="1309417000"/>
                    </a:ext>
                  </a:extLst>
                </a:gridCol>
                <a:gridCol w="722863">
                  <a:extLst>
                    <a:ext uri="{9D8B030D-6E8A-4147-A177-3AD203B41FA5}">
                      <a16:colId xmlns:a16="http://schemas.microsoft.com/office/drawing/2014/main" val="679428349"/>
                    </a:ext>
                  </a:extLst>
                </a:gridCol>
                <a:gridCol w="1884218">
                  <a:extLst>
                    <a:ext uri="{9D8B030D-6E8A-4147-A177-3AD203B41FA5}">
                      <a16:colId xmlns:a16="http://schemas.microsoft.com/office/drawing/2014/main" val="947762493"/>
                    </a:ext>
                  </a:extLst>
                </a:gridCol>
                <a:gridCol w="1223677">
                  <a:extLst>
                    <a:ext uri="{9D8B030D-6E8A-4147-A177-3AD203B41FA5}">
                      <a16:colId xmlns:a16="http://schemas.microsoft.com/office/drawing/2014/main" val="4153352267"/>
                    </a:ext>
                  </a:extLst>
                </a:gridCol>
                <a:gridCol w="1005625">
                  <a:extLst>
                    <a:ext uri="{9D8B030D-6E8A-4147-A177-3AD203B41FA5}">
                      <a16:colId xmlns:a16="http://schemas.microsoft.com/office/drawing/2014/main" val="4274046250"/>
                    </a:ext>
                  </a:extLst>
                </a:gridCol>
                <a:gridCol w="616059">
                  <a:extLst>
                    <a:ext uri="{9D8B030D-6E8A-4147-A177-3AD203B41FA5}">
                      <a16:colId xmlns:a16="http://schemas.microsoft.com/office/drawing/2014/main" val="3515587668"/>
                    </a:ext>
                  </a:extLst>
                </a:gridCol>
                <a:gridCol w="762440">
                  <a:extLst>
                    <a:ext uri="{9D8B030D-6E8A-4147-A177-3AD203B41FA5}">
                      <a16:colId xmlns:a16="http://schemas.microsoft.com/office/drawing/2014/main" val="251373351"/>
                    </a:ext>
                  </a:extLst>
                </a:gridCol>
                <a:gridCol w="868303">
                  <a:extLst>
                    <a:ext uri="{9D8B030D-6E8A-4147-A177-3AD203B41FA5}">
                      <a16:colId xmlns:a16="http://schemas.microsoft.com/office/drawing/2014/main" val="4223118430"/>
                    </a:ext>
                  </a:extLst>
                </a:gridCol>
              </a:tblGrid>
              <a:tr h="347823">
                <a:tc>
                  <a:txBody>
                    <a:bodyPr/>
                    <a:lstStyle/>
                    <a:p>
                      <a:pPr algn="ctr" fontAlgn="b"/>
                      <a:r>
                        <a:rPr lang="es-CO" sz="700" b="1" u="none" strike="noStrike" dirty="0">
                          <a:effectLst/>
                          <a:latin typeface="Arial" panose="020B0604020202020204" pitchFamily="34" charset="0"/>
                          <a:cs typeface="Arial" panose="020B0604020202020204" pitchFamily="34" charset="0"/>
                        </a:rPr>
                        <a:t>TIPO DE CONTRATO </a:t>
                      </a:r>
                      <a:endParaRPr lang="es-CO" sz="700" b="1" i="0" u="none" strike="noStrike" dirty="0">
                        <a:effectLst/>
                        <a:latin typeface="Arial" panose="020B0604020202020204" pitchFamily="34" charset="0"/>
                        <a:cs typeface="Arial" panose="020B0604020202020204" pitchFamily="34" charset="0"/>
                      </a:endParaRPr>
                    </a:p>
                  </a:txBody>
                  <a:tcPr marL="5136" marR="5136" marT="5136" marB="0" anchor="b"/>
                </a:tc>
                <a:tc>
                  <a:txBody>
                    <a:bodyPr/>
                    <a:lstStyle/>
                    <a:p>
                      <a:pPr algn="ctr" fontAlgn="b"/>
                      <a:r>
                        <a:rPr lang="es-CO" sz="700" b="1" u="none" strike="noStrike" dirty="0">
                          <a:effectLst/>
                          <a:latin typeface="Arial" panose="020B0604020202020204" pitchFamily="34" charset="0"/>
                          <a:cs typeface="Arial" panose="020B0604020202020204" pitchFamily="34" charset="0"/>
                        </a:rPr>
                        <a:t>NUMERO DE CONTRATO </a:t>
                      </a:r>
                      <a:endParaRPr lang="es-CO" sz="700" b="1" i="0" u="none" strike="noStrike" dirty="0">
                        <a:effectLst/>
                        <a:latin typeface="Arial" panose="020B0604020202020204" pitchFamily="34" charset="0"/>
                        <a:cs typeface="Arial" panose="020B0604020202020204" pitchFamily="34" charset="0"/>
                      </a:endParaRPr>
                    </a:p>
                  </a:txBody>
                  <a:tcPr marL="5136" marR="5136" marT="5136" marB="0" anchor="b"/>
                </a:tc>
                <a:tc>
                  <a:txBody>
                    <a:bodyPr/>
                    <a:lstStyle/>
                    <a:p>
                      <a:pPr algn="ctr" fontAlgn="b"/>
                      <a:r>
                        <a:rPr lang="es-CO" sz="700" b="1" u="none" strike="noStrike" dirty="0">
                          <a:effectLst/>
                          <a:latin typeface="Arial" panose="020B0604020202020204" pitchFamily="34" charset="0"/>
                          <a:cs typeface="Arial" panose="020B0604020202020204" pitchFamily="34" charset="0"/>
                        </a:rPr>
                        <a:t>CONTRATISTA </a:t>
                      </a:r>
                      <a:endParaRPr lang="es-CO" sz="700" b="1" i="0" u="none" strike="noStrike" dirty="0">
                        <a:effectLst/>
                        <a:latin typeface="Arial" panose="020B0604020202020204" pitchFamily="34" charset="0"/>
                        <a:cs typeface="Arial" panose="020B0604020202020204" pitchFamily="34" charset="0"/>
                      </a:endParaRPr>
                    </a:p>
                  </a:txBody>
                  <a:tcPr marL="5136" marR="5136" marT="5136" marB="0" anchor="b"/>
                </a:tc>
                <a:tc>
                  <a:txBody>
                    <a:bodyPr/>
                    <a:lstStyle/>
                    <a:p>
                      <a:pPr algn="ctr" fontAlgn="b"/>
                      <a:r>
                        <a:rPr lang="es-CO" sz="700" b="1" u="none" strike="noStrike" dirty="0">
                          <a:effectLst/>
                          <a:latin typeface="Arial" panose="020B0604020202020204" pitchFamily="34" charset="0"/>
                          <a:cs typeface="Arial" panose="020B0604020202020204" pitchFamily="34" charset="0"/>
                        </a:rPr>
                        <a:t>CEDULA </a:t>
                      </a:r>
                      <a:endParaRPr lang="es-CO" sz="700" b="1" i="0" u="none" strike="noStrike" dirty="0">
                        <a:effectLst/>
                        <a:latin typeface="Arial" panose="020B0604020202020204" pitchFamily="34" charset="0"/>
                        <a:cs typeface="Arial" panose="020B0604020202020204" pitchFamily="34" charset="0"/>
                      </a:endParaRPr>
                    </a:p>
                  </a:txBody>
                  <a:tcPr marL="5136" marR="5136" marT="5136" marB="0" anchor="b"/>
                </a:tc>
                <a:tc>
                  <a:txBody>
                    <a:bodyPr/>
                    <a:lstStyle/>
                    <a:p>
                      <a:pPr algn="ctr" fontAlgn="b"/>
                      <a:r>
                        <a:rPr lang="es-CO" sz="700" b="1" u="none" strike="noStrike" dirty="0">
                          <a:effectLst/>
                          <a:latin typeface="Arial" panose="020B0604020202020204" pitchFamily="34" charset="0"/>
                          <a:cs typeface="Arial" panose="020B0604020202020204" pitchFamily="34" charset="0"/>
                        </a:rPr>
                        <a:t>OBJETO DEL CONTRATO </a:t>
                      </a:r>
                      <a:endParaRPr lang="es-CO" sz="700" b="1" i="0" u="none" strike="noStrike" dirty="0">
                        <a:effectLst/>
                        <a:latin typeface="Arial" panose="020B0604020202020204" pitchFamily="34" charset="0"/>
                        <a:cs typeface="Arial" panose="020B0604020202020204" pitchFamily="34" charset="0"/>
                      </a:endParaRPr>
                    </a:p>
                  </a:txBody>
                  <a:tcPr marL="5136" marR="5136" marT="5136" marB="0" anchor="b"/>
                </a:tc>
                <a:tc>
                  <a:txBody>
                    <a:bodyPr/>
                    <a:lstStyle/>
                    <a:p>
                      <a:pPr algn="ctr" fontAlgn="b"/>
                      <a:r>
                        <a:rPr lang="es-CO" sz="700" b="1" u="none" strike="noStrike" dirty="0">
                          <a:effectLst/>
                          <a:latin typeface="Arial" panose="020B0604020202020204" pitchFamily="34" charset="0"/>
                          <a:cs typeface="Arial" panose="020B0604020202020204" pitchFamily="34" charset="0"/>
                        </a:rPr>
                        <a:t>FUENTE DE FINANCIACION </a:t>
                      </a:r>
                      <a:endParaRPr lang="es-CO" sz="700" b="1" i="0" u="none" strike="noStrike" dirty="0">
                        <a:effectLst/>
                        <a:latin typeface="Arial" panose="020B0604020202020204" pitchFamily="34" charset="0"/>
                        <a:cs typeface="Arial" panose="020B0604020202020204" pitchFamily="34" charset="0"/>
                      </a:endParaRPr>
                    </a:p>
                  </a:txBody>
                  <a:tcPr marL="5136" marR="5136" marT="5136" marB="0" anchor="b"/>
                </a:tc>
                <a:tc>
                  <a:txBody>
                    <a:bodyPr/>
                    <a:lstStyle/>
                    <a:p>
                      <a:pPr algn="ctr" fontAlgn="b"/>
                      <a:r>
                        <a:rPr lang="es-CO" sz="700" b="1" u="none" strike="noStrike" dirty="0">
                          <a:effectLst/>
                          <a:latin typeface="Arial" panose="020B0604020202020204" pitchFamily="34" charset="0"/>
                          <a:cs typeface="Arial" panose="020B0604020202020204" pitchFamily="34" charset="0"/>
                        </a:rPr>
                        <a:t>VALOR DEL CONTRATO </a:t>
                      </a:r>
                      <a:endParaRPr lang="es-CO" sz="700" b="1" i="0" u="none" strike="noStrike" dirty="0">
                        <a:effectLst/>
                        <a:latin typeface="Arial" panose="020B0604020202020204" pitchFamily="34" charset="0"/>
                        <a:cs typeface="Arial" panose="020B0604020202020204" pitchFamily="34" charset="0"/>
                      </a:endParaRPr>
                    </a:p>
                  </a:txBody>
                  <a:tcPr marL="5136" marR="5136" marT="5136" marB="0" anchor="b"/>
                </a:tc>
                <a:tc>
                  <a:txBody>
                    <a:bodyPr/>
                    <a:lstStyle/>
                    <a:p>
                      <a:pPr algn="ctr" fontAlgn="b"/>
                      <a:r>
                        <a:rPr lang="es-CO" sz="700" b="1" u="none" strike="noStrike" dirty="0">
                          <a:effectLst/>
                          <a:latin typeface="Arial" panose="020B0604020202020204" pitchFamily="34" charset="0"/>
                          <a:cs typeface="Arial" panose="020B0604020202020204" pitchFamily="34" charset="0"/>
                        </a:rPr>
                        <a:t>DURACION </a:t>
                      </a:r>
                      <a:endParaRPr lang="es-CO" sz="700" b="1" i="0" u="none" strike="noStrike" dirty="0">
                        <a:effectLst/>
                        <a:latin typeface="Arial" panose="020B0604020202020204" pitchFamily="34" charset="0"/>
                        <a:cs typeface="Arial" panose="020B0604020202020204" pitchFamily="34" charset="0"/>
                      </a:endParaRPr>
                    </a:p>
                  </a:txBody>
                  <a:tcPr marL="5136" marR="5136" marT="5136" marB="0" anchor="b"/>
                </a:tc>
                <a:tc>
                  <a:txBody>
                    <a:bodyPr/>
                    <a:lstStyle/>
                    <a:p>
                      <a:pPr algn="ctr" fontAlgn="b"/>
                      <a:r>
                        <a:rPr lang="es-CO" sz="700" b="1" u="none" strike="noStrike" dirty="0">
                          <a:effectLst/>
                          <a:latin typeface="Arial" panose="020B0604020202020204" pitchFamily="34" charset="0"/>
                          <a:cs typeface="Arial" panose="020B0604020202020204" pitchFamily="34" charset="0"/>
                        </a:rPr>
                        <a:t>VALOR PAGADO </a:t>
                      </a:r>
                      <a:endParaRPr lang="es-CO" sz="700" b="1" i="0" u="none" strike="noStrike" dirty="0">
                        <a:effectLst/>
                        <a:latin typeface="Arial" panose="020B0604020202020204" pitchFamily="34" charset="0"/>
                        <a:cs typeface="Arial" panose="020B0604020202020204" pitchFamily="34" charset="0"/>
                      </a:endParaRPr>
                    </a:p>
                  </a:txBody>
                  <a:tcPr marL="5136" marR="5136" marT="5136" marB="0" anchor="b"/>
                </a:tc>
                <a:tc>
                  <a:txBody>
                    <a:bodyPr/>
                    <a:lstStyle/>
                    <a:p>
                      <a:pPr algn="ctr" fontAlgn="b"/>
                      <a:r>
                        <a:rPr lang="es-CO" sz="700" b="1" u="none" strike="noStrike" dirty="0">
                          <a:effectLst/>
                          <a:latin typeface="Arial" panose="020B0604020202020204" pitchFamily="34" charset="0"/>
                          <a:cs typeface="Arial" panose="020B0604020202020204" pitchFamily="34" charset="0"/>
                        </a:rPr>
                        <a:t>SALDO </a:t>
                      </a:r>
                      <a:endParaRPr lang="es-CO" sz="700" b="1" i="0" u="none" strike="noStrike" dirty="0">
                        <a:effectLst/>
                        <a:latin typeface="Arial" panose="020B0604020202020204" pitchFamily="34" charset="0"/>
                        <a:cs typeface="Arial" panose="020B0604020202020204" pitchFamily="34" charset="0"/>
                      </a:endParaRPr>
                    </a:p>
                  </a:txBody>
                  <a:tcPr marL="5136" marR="5136" marT="5136" marB="0" anchor="b"/>
                </a:tc>
                <a:extLst>
                  <a:ext uri="{0D108BD9-81ED-4DB2-BD59-A6C34878D82A}">
                    <a16:rowId xmlns:a16="http://schemas.microsoft.com/office/drawing/2014/main" val="2744138019"/>
                  </a:ext>
                </a:extLst>
              </a:tr>
              <a:tr h="771998">
                <a:tc>
                  <a:txBody>
                    <a:bodyPr/>
                    <a:lstStyle/>
                    <a:p>
                      <a:pPr algn="l" fontAlgn="ctr"/>
                      <a:r>
                        <a:rPr lang="es-CO" sz="700" u="none" strike="noStrike">
                          <a:effectLst/>
                          <a:latin typeface="Arial" panose="020B0604020202020204" pitchFamily="34" charset="0"/>
                          <a:cs typeface="Arial" panose="020B0604020202020204" pitchFamily="34" charset="0"/>
                        </a:rPr>
                        <a:t>CONTRATO DE COMPRA VENTA</a:t>
                      </a:r>
                      <a:endParaRPr lang="es-CO" sz="700" b="0" i="0" u="none" strike="noStrike">
                        <a:effectLst/>
                        <a:latin typeface="Arial" panose="020B0604020202020204" pitchFamily="34" charset="0"/>
                        <a:cs typeface="Arial" panose="020B0604020202020204" pitchFamily="34" charset="0"/>
                      </a:endParaRPr>
                    </a:p>
                  </a:txBody>
                  <a:tcPr marL="5136" marR="5136" marT="5136" marB="0" anchor="ctr"/>
                </a:tc>
                <a:tc>
                  <a:txBody>
                    <a:bodyPr/>
                    <a:lstStyle/>
                    <a:p>
                      <a:pPr algn="l" fontAlgn="b"/>
                      <a:r>
                        <a:rPr lang="es-CO" sz="700" u="none" strike="noStrike">
                          <a:effectLst/>
                          <a:latin typeface="Arial" panose="020B0604020202020204" pitchFamily="34" charset="0"/>
                          <a:cs typeface="Arial" panose="020B0604020202020204" pitchFamily="34" charset="0"/>
                        </a:rPr>
                        <a:t>0006</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l" fontAlgn="b"/>
                      <a:r>
                        <a:rPr lang="es-CO" sz="700" u="none" strike="noStrike" dirty="0">
                          <a:effectLst/>
                          <a:latin typeface="Arial" panose="020B0604020202020204" pitchFamily="34" charset="0"/>
                          <a:cs typeface="Arial" panose="020B0604020202020204" pitchFamily="34" charset="0"/>
                        </a:rPr>
                        <a:t>FABIO ANDRÉS PÉREZ RODRIGUEZ</a:t>
                      </a:r>
                      <a:endParaRPr lang="es-CO" sz="700" b="0" i="0" u="none" strike="noStrike" dirty="0">
                        <a:effectLst/>
                        <a:latin typeface="Arial" panose="020B0604020202020204" pitchFamily="34" charset="0"/>
                        <a:cs typeface="Arial" panose="020B0604020202020204" pitchFamily="34" charset="0"/>
                      </a:endParaRPr>
                    </a:p>
                  </a:txBody>
                  <a:tcPr marL="5136" marR="5136" marT="5136" marB="0" anchor="b"/>
                </a:tc>
                <a:tc>
                  <a:txBody>
                    <a:bodyPr/>
                    <a:lstStyle/>
                    <a:p>
                      <a:pPr algn="l" fontAlgn="b"/>
                      <a:r>
                        <a:rPr lang="es-CO" sz="700" u="none" strike="noStrike" dirty="0">
                          <a:effectLst/>
                          <a:latin typeface="Arial" panose="020B0604020202020204" pitchFamily="34" charset="0"/>
                          <a:cs typeface="Arial" panose="020B0604020202020204" pitchFamily="34" charset="0"/>
                        </a:rPr>
                        <a:t>1102812042</a:t>
                      </a:r>
                      <a:endParaRPr lang="es-CO" sz="700" b="0" i="0" u="none" strike="noStrike" dirty="0">
                        <a:effectLst/>
                        <a:latin typeface="Arial" panose="020B0604020202020204" pitchFamily="34" charset="0"/>
                        <a:cs typeface="Arial" panose="020B0604020202020204" pitchFamily="34" charset="0"/>
                      </a:endParaRPr>
                    </a:p>
                  </a:txBody>
                  <a:tcPr marL="5136" marR="5136" marT="5136" marB="0" anchor="b"/>
                </a:tc>
                <a:tc>
                  <a:txBody>
                    <a:bodyPr/>
                    <a:lstStyle/>
                    <a:p>
                      <a:pPr algn="l" fontAlgn="b"/>
                      <a:r>
                        <a:rPr lang="es-CO" sz="700" u="none" strike="noStrike" dirty="0">
                          <a:effectLst/>
                          <a:latin typeface="Arial" panose="020B0604020202020204" pitchFamily="34" charset="0"/>
                          <a:cs typeface="Arial" panose="020B0604020202020204" pitchFamily="34" charset="0"/>
                        </a:rPr>
                        <a:t>COMPRA DE 1 VENTILADOR DE  PARED, 20 VENTILADORES  DE TECHO( INCLEYE INSTALACION ), 2 COMPUTADORES MARCA HP TODO EN UNO DE 22 PULGADAS,1 ESCANER  MARCA EPSON, 2 REFLECTORES DE 200 WATT, 100 METROS DE CABLE ELECTRICO,</a:t>
                      </a:r>
                      <a:endParaRPr lang="es-CO" sz="700" b="0" i="0" u="none" strike="noStrike" dirty="0">
                        <a:effectLst/>
                        <a:latin typeface="Arial" panose="020B0604020202020204" pitchFamily="34" charset="0"/>
                        <a:cs typeface="Arial" panose="020B0604020202020204" pitchFamily="34" charset="0"/>
                      </a:endParaRPr>
                    </a:p>
                  </a:txBody>
                  <a:tcPr marL="5136" marR="5136" marT="5136" marB="0" anchor="b"/>
                </a:tc>
                <a:tc>
                  <a:txBody>
                    <a:bodyPr/>
                    <a:lstStyle/>
                    <a:p>
                      <a:pPr algn="l" fontAlgn="b"/>
                      <a:r>
                        <a:rPr lang="es-CO" sz="700" u="none" strike="noStrike">
                          <a:effectLst/>
                          <a:latin typeface="Arial" panose="020B0604020202020204" pitchFamily="34" charset="0"/>
                          <a:cs typeface="Arial" panose="020B0604020202020204" pitchFamily="34" charset="0"/>
                        </a:rPr>
                        <a:t>SGP - GRATUIDAD, SGP - GRATUIDAD, SGP - GRATUIDAD</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r" fontAlgn="b"/>
                      <a:r>
                        <a:rPr lang="es-CO" sz="700" u="none" strike="noStrike" dirty="0">
                          <a:effectLst/>
                          <a:latin typeface="Arial" panose="020B0604020202020204" pitchFamily="34" charset="0"/>
                          <a:cs typeface="Arial" panose="020B0604020202020204" pitchFamily="34" charset="0"/>
                        </a:rPr>
                        <a:t>$ 17.648.000,00</a:t>
                      </a:r>
                      <a:endParaRPr lang="es-CO" sz="700" b="0" i="0" u="none" strike="noStrike" dirty="0">
                        <a:effectLst/>
                        <a:latin typeface="Arial" panose="020B0604020202020204" pitchFamily="34" charset="0"/>
                        <a:cs typeface="Arial" panose="020B0604020202020204" pitchFamily="34" charset="0"/>
                      </a:endParaRPr>
                    </a:p>
                  </a:txBody>
                  <a:tcPr marL="5136" marR="5136" marT="5136" marB="0" anchor="b"/>
                </a:tc>
                <a:tc>
                  <a:txBody>
                    <a:bodyPr/>
                    <a:lstStyle/>
                    <a:p>
                      <a:pPr algn="r" fontAlgn="b"/>
                      <a:r>
                        <a:rPr lang="es-CO" sz="700" u="none" strike="noStrike">
                          <a:effectLst/>
                          <a:latin typeface="Arial" panose="020B0604020202020204" pitchFamily="34" charset="0"/>
                          <a:cs typeface="Arial" panose="020B0604020202020204" pitchFamily="34" charset="0"/>
                        </a:rPr>
                        <a:t>5</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r" fontAlgn="b"/>
                      <a:r>
                        <a:rPr lang="es-CO" sz="700" u="none" strike="noStrike">
                          <a:effectLst/>
                          <a:latin typeface="Arial" panose="020B0604020202020204" pitchFamily="34" charset="0"/>
                          <a:cs typeface="Arial" panose="020B0604020202020204" pitchFamily="34" charset="0"/>
                        </a:rPr>
                        <a:t>$ 17.648.000,00</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r" fontAlgn="b"/>
                      <a:r>
                        <a:rPr lang="es-CO" sz="700" u="none" strike="noStrike" dirty="0">
                          <a:effectLst/>
                          <a:latin typeface="Arial" panose="020B0604020202020204" pitchFamily="34" charset="0"/>
                          <a:cs typeface="Arial" panose="020B0604020202020204" pitchFamily="34" charset="0"/>
                        </a:rPr>
                        <a:t>$ 0,00</a:t>
                      </a:r>
                      <a:endParaRPr lang="es-CO" sz="700" b="0" i="0" u="none" strike="noStrike" dirty="0">
                        <a:effectLst/>
                        <a:latin typeface="Arial" panose="020B0604020202020204" pitchFamily="34" charset="0"/>
                        <a:cs typeface="Arial" panose="020B0604020202020204" pitchFamily="34" charset="0"/>
                      </a:endParaRPr>
                    </a:p>
                  </a:txBody>
                  <a:tcPr marL="5136" marR="5136" marT="5136" marB="0" anchor="b"/>
                </a:tc>
                <a:extLst>
                  <a:ext uri="{0D108BD9-81ED-4DB2-BD59-A6C34878D82A}">
                    <a16:rowId xmlns:a16="http://schemas.microsoft.com/office/drawing/2014/main" val="3938874152"/>
                  </a:ext>
                </a:extLst>
              </a:tr>
              <a:tr h="904198">
                <a:tc>
                  <a:txBody>
                    <a:bodyPr/>
                    <a:lstStyle/>
                    <a:p>
                      <a:pPr algn="l" fontAlgn="ctr"/>
                      <a:r>
                        <a:rPr lang="es-CO" sz="700" u="none" strike="noStrike">
                          <a:effectLst/>
                          <a:latin typeface="Arial" panose="020B0604020202020204" pitchFamily="34" charset="0"/>
                          <a:cs typeface="Arial" panose="020B0604020202020204" pitchFamily="34" charset="0"/>
                        </a:rPr>
                        <a:t>CONTRATO DE COMPRA VENTA</a:t>
                      </a:r>
                      <a:endParaRPr lang="es-CO" sz="700" b="0" i="0" u="none" strike="noStrike">
                        <a:effectLst/>
                        <a:latin typeface="Arial" panose="020B0604020202020204" pitchFamily="34" charset="0"/>
                        <a:cs typeface="Arial" panose="020B0604020202020204" pitchFamily="34" charset="0"/>
                      </a:endParaRPr>
                    </a:p>
                  </a:txBody>
                  <a:tcPr marL="5136" marR="5136" marT="5136" marB="0" anchor="ctr"/>
                </a:tc>
                <a:tc>
                  <a:txBody>
                    <a:bodyPr/>
                    <a:lstStyle/>
                    <a:p>
                      <a:pPr algn="l" fontAlgn="b"/>
                      <a:r>
                        <a:rPr lang="es-CO" sz="700" u="none" strike="noStrike">
                          <a:effectLst/>
                          <a:latin typeface="Arial" panose="020B0604020202020204" pitchFamily="34" charset="0"/>
                          <a:cs typeface="Arial" panose="020B0604020202020204" pitchFamily="34" charset="0"/>
                        </a:rPr>
                        <a:t>0007</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l" fontAlgn="b"/>
                      <a:r>
                        <a:rPr lang="es-CO" sz="700" u="none" strike="noStrike">
                          <a:effectLst/>
                          <a:latin typeface="Arial" panose="020B0604020202020204" pitchFamily="34" charset="0"/>
                          <a:cs typeface="Arial" panose="020B0604020202020204" pitchFamily="34" charset="0"/>
                        </a:rPr>
                        <a:t>LIANISETH PAOLA MERCADO CARPIO</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l" fontAlgn="b"/>
                      <a:r>
                        <a:rPr lang="es-CO" sz="700" u="none" strike="noStrike">
                          <a:effectLst/>
                          <a:latin typeface="Arial" panose="020B0604020202020204" pitchFamily="34" charset="0"/>
                          <a:cs typeface="Arial" panose="020B0604020202020204" pitchFamily="34" charset="0"/>
                        </a:rPr>
                        <a:t>1100625180</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l" fontAlgn="b"/>
                      <a:r>
                        <a:rPr lang="es-CO" sz="700" u="none" strike="noStrike" dirty="0">
                          <a:effectLst/>
                          <a:latin typeface="Arial" panose="020B0604020202020204" pitchFamily="34" charset="0"/>
                          <a:cs typeface="Arial" panose="020B0604020202020204" pitchFamily="34" charset="0"/>
                        </a:rPr>
                        <a:t>COMPRA DE 15 VENTILADORES DE TECHO(INCLUYE INSTALACION), 1 CABINA BETA 3 DE 15 PULGADAS, 2 CABINA 12 PULGADAS, 1 IMPRESORA  MULTIFUNCIONAL EPSON L 5195,4   MICROFONOS CONCABLE SHURE, 1 PARAL PARA CABINA, 1UPS 1000 WATT,1 UPS 750 WATT, 20 CABLES TIPO0</a:t>
                      </a:r>
                      <a:endParaRPr lang="es-CO" sz="700" b="0" i="0" u="none" strike="noStrike" dirty="0">
                        <a:effectLst/>
                        <a:latin typeface="Arial" panose="020B0604020202020204" pitchFamily="34" charset="0"/>
                        <a:cs typeface="Arial" panose="020B0604020202020204" pitchFamily="34" charset="0"/>
                      </a:endParaRPr>
                    </a:p>
                  </a:txBody>
                  <a:tcPr marL="5136" marR="5136" marT="5136" marB="0" anchor="b"/>
                </a:tc>
                <a:tc>
                  <a:txBody>
                    <a:bodyPr/>
                    <a:lstStyle/>
                    <a:p>
                      <a:pPr algn="l" fontAlgn="b"/>
                      <a:r>
                        <a:rPr lang="es-CO" sz="700" u="none" strike="noStrike" dirty="0">
                          <a:effectLst/>
                          <a:latin typeface="Arial" panose="020B0604020202020204" pitchFamily="34" charset="0"/>
                          <a:cs typeface="Arial" panose="020B0604020202020204" pitchFamily="34" charset="0"/>
                        </a:rPr>
                        <a:t>SGP - GRATUIDAD, SGP - GRATUIDAD, SGP - GRATUIDAD</a:t>
                      </a:r>
                      <a:endParaRPr lang="es-CO" sz="700" b="0" i="0" u="none" strike="noStrike" dirty="0">
                        <a:effectLst/>
                        <a:latin typeface="Arial" panose="020B0604020202020204" pitchFamily="34" charset="0"/>
                        <a:cs typeface="Arial" panose="020B0604020202020204" pitchFamily="34" charset="0"/>
                      </a:endParaRPr>
                    </a:p>
                  </a:txBody>
                  <a:tcPr marL="5136" marR="5136" marT="5136" marB="0" anchor="b"/>
                </a:tc>
                <a:tc>
                  <a:txBody>
                    <a:bodyPr/>
                    <a:lstStyle/>
                    <a:p>
                      <a:pPr algn="r" fontAlgn="b"/>
                      <a:r>
                        <a:rPr lang="es-CO" sz="700" u="none" strike="noStrike">
                          <a:effectLst/>
                          <a:latin typeface="Arial" panose="020B0604020202020204" pitchFamily="34" charset="0"/>
                          <a:cs typeface="Arial" panose="020B0604020202020204" pitchFamily="34" charset="0"/>
                        </a:rPr>
                        <a:t>$ 15.270.600,00</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r" fontAlgn="b"/>
                      <a:r>
                        <a:rPr lang="es-CO" sz="700" u="none" strike="noStrike">
                          <a:effectLst/>
                          <a:latin typeface="Arial" panose="020B0604020202020204" pitchFamily="34" charset="0"/>
                          <a:cs typeface="Arial" panose="020B0604020202020204" pitchFamily="34" charset="0"/>
                        </a:rPr>
                        <a:t>3</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r" fontAlgn="b"/>
                      <a:r>
                        <a:rPr lang="es-CO" sz="700" u="none" strike="noStrike">
                          <a:effectLst/>
                          <a:latin typeface="Arial" panose="020B0604020202020204" pitchFamily="34" charset="0"/>
                          <a:cs typeface="Arial" panose="020B0604020202020204" pitchFamily="34" charset="0"/>
                        </a:rPr>
                        <a:t>$ 15.270.600,00</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r" fontAlgn="b"/>
                      <a:r>
                        <a:rPr lang="es-CO" sz="700" u="none" strike="noStrike" dirty="0">
                          <a:effectLst/>
                          <a:latin typeface="Arial" panose="020B0604020202020204" pitchFamily="34" charset="0"/>
                          <a:cs typeface="Arial" panose="020B0604020202020204" pitchFamily="34" charset="0"/>
                        </a:rPr>
                        <a:t>$ 0,00</a:t>
                      </a:r>
                      <a:endParaRPr lang="es-CO" sz="700" b="0" i="0" u="none" strike="noStrike" dirty="0">
                        <a:effectLst/>
                        <a:latin typeface="Arial" panose="020B0604020202020204" pitchFamily="34" charset="0"/>
                        <a:cs typeface="Arial" panose="020B0604020202020204" pitchFamily="34" charset="0"/>
                      </a:endParaRPr>
                    </a:p>
                  </a:txBody>
                  <a:tcPr marL="5136" marR="5136" marT="5136" marB="0" anchor="b"/>
                </a:tc>
                <a:extLst>
                  <a:ext uri="{0D108BD9-81ED-4DB2-BD59-A6C34878D82A}">
                    <a16:rowId xmlns:a16="http://schemas.microsoft.com/office/drawing/2014/main" val="688638420"/>
                  </a:ext>
                </a:extLst>
              </a:tr>
              <a:tr h="796558">
                <a:tc>
                  <a:txBody>
                    <a:bodyPr/>
                    <a:lstStyle/>
                    <a:p>
                      <a:pPr algn="l" fontAlgn="ctr"/>
                      <a:r>
                        <a:rPr lang="es-MX" sz="700" u="none" strike="noStrike">
                          <a:effectLst/>
                          <a:latin typeface="Arial" panose="020B0604020202020204" pitchFamily="34" charset="0"/>
                          <a:cs typeface="Arial" panose="020B0604020202020204" pitchFamily="34" charset="0"/>
                        </a:rPr>
                        <a:t>CONTRATO DE PRESTACIÓN DE SERVICIO</a:t>
                      </a:r>
                      <a:endParaRPr lang="es-MX" sz="700" b="0" i="0" u="none" strike="noStrike">
                        <a:effectLst/>
                        <a:latin typeface="Arial" panose="020B0604020202020204" pitchFamily="34" charset="0"/>
                        <a:cs typeface="Arial" panose="020B0604020202020204" pitchFamily="34" charset="0"/>
                      </a:endParaRPr>
                    </a:p>
                  </a:txBody>
                  <a:tcPr marL="5136" marR="5136" marT="5136" marB="0" anchor="ctr"/>
                </a:tc>
                <a:tc>
                  <a:txBody>
                    <a:bodyPr/>
                    <a:lstStyle/>
                    <a:p>
                      <a:pPr algn="l" fontAlgn="b"/>
                      <a:r>
                        <a:rPr lang="es-CO" sz="700" u="none" strike="noStrike">
                          <a:effectLst/>
                          <a:latin typeface="Arial" panose="020B0604020202020204" pitchFamily="34" charset="0"/>
                          <a:cs typeface="Arial" panose="020B0604020202020204" pitchFamily="34" charset="0"/>
                        </a:rPr>
                        <a:t>0008</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l" fontAlgn="b"/>
                      <a:r>
                        <a:rPr lang="es-CO" sz="700" u="none" strike="noStrike">
                          <a:effectLst/>
                          <a:latin typeface="Arial" panose="020B0604020202020204" pitchFamily="34" charset="0"/>
                          <a:cs typeface="Arial" panose="020B0604020202020204" pitchFamily="34" charset="0"/>
                        </a:rPr>
                        <a:t>TECNOLOGIA DE LA INFORMATICA S.A.S</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l" fontAlgn="b"/>
                      <a:r>
                        <a:rPr lang="es-CO" sz="700" u="none" strike="noStrike">
                          <a:effectLst/>
                          <a:latin typeface="Arial" panose="020B0604020202020204" pitchFamily="34" charset="0"/>
                          <a:cs typeface="Arial" panose="020B0604020202020204" pitchFamily="34" charset="0"/>
                        </a:rPr>
                        <a:t>900801426</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l" fontAlgn="b"/>
                      <a:r>
                        <a:rPr lang="es-MX" sz="700" u="none" strike="noStrike">
                          <a:effectLst/>
                          <a:latin typeface="Arial" panose="020B0604020202020204" pitchFamily="34" charset="0"/>
                          <a:cs typeface="Arial" panose="020B0604020202020204" pitchFamily="34" charset="0"/>
                        </a:rPr>
                        <a:t>SERVICIOS EN LA NUBE (CLOUD SERVICES) DE ACTUALIZACION Y SOPORTE PARA EL FORTALECIMIENTO DE LOS PROCESOS DE EVALUACIÓN Y SEGUIMIENTO ACADÉMICO, ADMINISTRATIVO, EDUCACION VIRTUAL E INSCRIPCION Y MATRICULA VIRTUAL PARA  LA  INSTITUCIÓN EDUCATIVA TÉCNIO</a:t>
                      </a:r>
                      <a:endParaRPr lang="es-MX"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l" fontAlgn="b"/>
                      <a:r>
                        <a:rPr lang="es-CO" sz="700" u="none" strike="noStrike" dirty="0">
                          <a:effectLst/>
                          <a:latin typeface="Arial" panose="020B0604020202020204" pitchFamily="34" charset="0"/>
                          <a:cs typeface="Arial" panose="020B0604020202020204" pitchFamily="34" charset="0"/>
                        </a:rPr>
                        <a:t>SGP - GRATUIDAD</a:t>
                      </a:r>
                      <a:endParaRPr lang="es-CO" sz="700" b="0" i="0" u="none" strike="noStrike" dirty="0">
                        <a:effectLst/>
                        <a:latin typeface="Arial" panose="020B0604020202020204" pitchFamily="34" charset="0"/>
                        <a:cs typeface="Arial" panose="020B0604020202020204" pitchFamily="34" charset="0"/>
                      </a:endParaRPr>
                    </a:p>
                  </a:txBody>
                  <a:tcPr marL="5136" marR="5136" marT="5136" marB="0" anchor="b"/>
                </a:tc>
                <a:tc>
                  <a:txBody>
                    <a:bodyPr/>
                    <a:lstStyle/>
                    <a:p>
                      <a:pPr algn="r" fontAlgn="b"/>
                      <a:r>
                        <a:rPr lang="es-CO" sz="700" u="none" strike="noStrike" dirty="0">
                          <a:effectLst/>
                          <a:latin typeface="Arial" panose="020B0604020202020204" pitchFamily="34" charset="0"/>
                          <a:cs typeface="Arial" panose="020B0604020202020204" pitchFamily="34" charset="0"/>
                        </a:rPr>
                        <a:t>$ 4.700.000,00</a:t>
                      </a:r>
                      <a:endParaRPr lang="es-CO" sz="700" b="0" i="0" u="none" strike="noStrike" dirty="0">
                        <a:effectLst/>
                        <a:latin typeface="Arial" panose="020B0604020202020204" pitchFamily="34" charset="0"/>
                        <a:cs typeface="Arial" panose="020B0604020202020204" pitchFamily="34" charset="0"/>
                      </a:endParaRPr>
                    </a:p>
                  </a:txBody>
                  <a:tcPr marL="5136" marR="5136" marT="5136" marB="0" anchor="b"/>
                </a:tc>
                <a:tc>
                  <a:txBody>
                    <a:bodyPr/>
                    <a:lstStyle/>
                    <a:p>
                      <a:pPr algn="r" fontAlgn="b"/>
                      <a:r>
                        <a:rPr lang="es-CO" sz="700" u="none" strike="noStrike">
                          <a:effectLst/>
                          <a:latin typeface="Arial" panose="020B0604020202020204" pitchFamily="34" charset="0"/>
                          <a:cs typeface="Arial" panose="020B0604020202020204" pitchFamily="34" charset="0"/>
                        </a:rPr>
                        <a:t>15</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r" fontAlgn="b"/>
                      <a:r>
                        <a:rPr lang="es-CO" sz="700" u="none" strike="noStrike">
                          <a:effectLst/>
                          <a:latin typeface="Arial" panose="020B0604020202020204" pitchFamily="34" charset="0"/>
                          <a:cs typeface="Arial" panose="020B0604020202020204" pitchFamily="34" charset="0"/>
                        </a:rPr>
                        <a:t>$ 4.700.000,00</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r" fontAlgn="b"/>
                      <a:r>
                        <a:rPr lang="es-CO" sz="700" u="none" strike="noStrike" dirty="0">
                          <a:effectLst/>
                          <a:latin typeface="Arial" panose="020B0604020202020204" pitchFamily="34" charset="0"/>
                          <a:cs typeface="Arial" panose="020B0604020202020204" pitchFamily="34" charset="0"/>
                        </a:rPr>
                        <a:t>$ 0,00</a:t>
                      </a:r>
                      <a:endParaRPr lang="es-CO" sz="700" b="0" i="0" u="none" strike="noStrike" dirty="0">
                        <a:effectLst/>
                        <a:latin typeface="Arial" panose="020B0604020202020204" pitchFamily="34" charset="0"/>
                        <a:cs typeface="Arial" panose="020B0604020202020204" pitchFamily="34" charset="0"/>
                      </a:endParaRPr>
                    </a:p>
                  </a:txBody>
                  <a:tcPr marL="5136" marR="5136" marT="5136" marB="0" anchor="b"/>
                </a:tc>
                <a:extLst>
                  <a:ext uri="{0D108BD9-81ED-4DB2-BD59-A6C34878D82A}">
                    <a16:rowId xmlns:a16="http://schemas.microsoft.com/office/drawing/2014/main" val="3720419994"/>
                  </a:ext>
                </a:extLst>
              </a:tr>
              <a:tr h="844293">
                <a:tc>
                  <a:txBody>
                    <a:bodyPr/>
                    <a:lstStyle/>
                    <a:p>
                      <a:pPr algn="l" fontAlgn="b"/>
                      <a:r>
                        <a:rPr lang="es-CO" sz="700" u="none" strike="noStrike">
                          <a:effectLst/>
                          <a:latin typeface="Arial" panose="020B0604020202020204" pitchFamily="34" charset="0"/>
                          <a:cs typeface="Arial" panose="020B0604020202020204" pitchFamily="34" charset="0"/>
                        </a:rPr>
                        <a:t>CONTRATO DE OBRA </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l" fontAlgn="b"/>
                      <a:r>
                        <a:rPr lang="es-CO" sz="700" u="none" strike="noStrike">
                          <a:effectLst/>
                          <a:latin typeface="Arial" panose="020B0604020202020204" pitchFamily="34" charset="0"/>
                          <a:cs typeface="Arial" panose="020B0604020202020204" pitchFamily="34" charset="0"/>
                        </a:rPr>
                        <a:t>0009</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l" fontAlgn="b"/>
                      <a:r>
                        <a:rPr lang="es-MX" sz="700" u="none" strike="noStrike">
                          <a:effectLst/>
                          <a:latin typeface="Arial" panose="020B0604020202020204" pitchFamily="34" charset="0"/>
                          <a:cs typeface="Arial" panose="020B0604020202020204" pitchFamily="34" charset="0"/>
                        </a:rPr>
                        <a:t>FUNDACION PARA LA INVESTIGACION Y EL DESARROLLO SOCIAL</a:t>
                      </a:r>
                      <a:endParaRPr lang="es-MX"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l" fontAlgn="b"/>
                      <a:r>
                        <a:rPr lang="es-CO" sz="700" u="none" strike="noStrike">
                          <a:effectLst/>
                          <a:latin typeface="Arial" panose="020B0604020202020204" pitchFamily="34" charset="0"/>
                          <a:cs typeface="Arial" panose="020B0604020202020204" pitchFamily="34" charset="0"/>
                        </a:rPr>
                        <a:t>900305941</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l" fontAlgn="b"/>
                      <a:r>
                        <a:rPr lang="es-MX" sz="700" u="none" strike="noStrike">
                          <a:effectLst/>
                          <a:latin typeface="Arial" panose="020B0604020202020204" pitchFamily="34" charset="0"/>
                          <a:cs typeface="Arial" panose="020B0604020202020204" pitchFamily="34" charset="0"/>
                        </a:rPr>
                        <a:t>CONSTRUCCIÓN DE GRADAS CON 2 ESCALAS (INCLUYE RETIRO DE MATERIAL SOBRANTE), CONSTRUCCIÓN DE PLANTILLA ALLANADA Y PINTADA CON TIPO EPOXICA (INCLUYE RETIRO DE MATERIAL SOBRANTE) EN LA ESTRUCTURA DEL TECHO DE LA SALA MULTIPLE DE LA SEDE PRINCIPAL, PINTM</a:t>
                      </a:r>
                      <a:endParaRPr lang="es-MX"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l" fontAlgn="b"/>
                      <a:r>
                        <a:rPr lang="es-CO" sz="700" u="none" strike="noStrike">
                          <a:effectLst/>
                          <a:latin typeface="Arial" panose="020B0604020202020204" pitchFamily="34" charset="0"/>
                          <a:cs typeface="Arial" panose="020B0604020202020204" pitchFamily="34" charset="0"/>
                        </a:rPr>
                        <a:t>SGP - GRATUIDAD</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r" fontAlgn="b"/>
                      <a:r>
                        <a:rPr lang="es-CO" sz="700" u="none" strike="noStrike" dirty="0">
                          <a:effectLst/>
                          <a:latin typeface="Arial" panose="020B0604020202020204" pitchFamily="34" charset="0"/>
                          <a:cs typeface="Arial" panose="020B0604020202020204" pitchFamily="34" charset="0"/>
                        </a:rPr>
                        <a:t>$ 9.965.104,00</a:t>
                      </a:r>
                      <a:endParaRPr lang="es-CO" sz="700" b="0" i="0" u="none" strike="noStrike" dirty="0">
                        <a:effectLst/>
                        <a:latin typeface="Arial" panose="020B0604020202020204" pitchFamily="34" charset="0"/>
                        <a:cs typeface="Arial" panose="020B0604020202020204" pitchFamily="34" charset="0"/>
                      </a:endParaRPr>
                    </a:p>
                  </a:txBody>
                  <a:tcPr marL="5136" marR="5136" marT="5136" marB="0" anchor="b"/>
                </a:tc>
                <a:tc>
                  <a:txBody>
                    <a:bodyPr/>
                    <a:lstStyle/>
                    <a:p>
                      <a:pPr algn="r" fontAlgn="b"/>
                      <a:r>
                        <a:rPr lang="es-CO" sz="700" u="none" strike="noStrike" dirty="0">
                          <a:effectLst/>
                          <a:latin typeface="Arial" panose="020B0604020202020204" pitchFamily="34" charset="0"/>
                          <a:cs typeface="Arial" panose="020B0604020202020204" pitchFamily="34" charset="0"/>
                        </a:rPr>
                        <a:t>15</a:t>
                      </a:r>
                      <a:endParaRPr lang="es-CO" sz="700" b="0" i="0" u="none" strike="noStrike" dirty="0">
                        <a:effectLst/>
                        <a:latin typeface="Arial" panose="020B0604020202020204" pitchFamily="34" charset="0"/>
                        <a:cs typeface="Arial" panose="020B0604020202020204" pitchFamily="34" charset="0"/>
                      </a:endParaRPr>
                    </a:p>
                  </a:txBody>
                  <a:tcPr marL="5136" marR="5136" marT="5136" marB="0" anchor="b"/>
                </a:tc>
                <a:tc>
                  <a:txBody>
                    <a:bodyPr/>
                    <a:lstStyle/>
                    <a:p>
                      <a:pPr algn="r" fontAlgn="b"/>
                      <a:r>
                        <a:rPr lang="es-CO" sz="700" u="none" strike="noStrike" dirty="0">
                          <a:effectLst/>
                          <a:latin typeface="Arial" panose="020B0604020202020204" pitchFamily="34" charset="0"/>
                          <a:cs typeface="Arial" panose="020B0604020202020204" pitchFamily="34" charset="0"/>
                        </a:rPr>
                        <a:t>$ 9.965.104,00</a:t>
                      </a:r>
                      <a:endParaRPr lang="es-CO" sz="700" b="0" i="0" u="none" strike="noStrike" dirty="0">
                        <a:effectLst/>
                        <a:latin typeface="Arial" panose="020B0604020202020204" pitchFamily="34" charset="0"/>
                        <a:cs typeface="Arial" panose="020B0604020202020204" pitchFamily="34" charset="0"/>
                      </a:endParaRPr>
                    </a:p>
                  </a:txBody>
                  <a:tcPr marL="5136" marR="5136" marT="5136" marB="0" anchor="b"/>
                </a:tc>
                <a:tc>
                  <a:txBody>
                    <a:bodyPr/>
                    <a:lstStyle/>
                    <a:p>
                      <a:pPr algn="r" fontAlgn="b"/>
                      <a:r>
                        <a:rPr lang="es-CO" sz="700" u="none" strike="noStrike" dirty="0">
                          <a:effectLst/>
                          <a:latin typeface="Arial" panose="020B0604020202020204" pitchFamily="34" charset="0"/>
                          <a:cs typeface="Arial" panose="020B0604020202020204" pitchFamily="34" charset="0"/>
                        </a:rPr>
                        <a:t>$ 0,00</a:t>
                      </a:r>
                      <a:endParaRPr lang="es-CO" sz="700" b="0" i="0" u="none" strike="noStrike" dirty="0">
                        <a:effectLst/>
                        <a:latin typeface="Arial" panose="020B0604020202020204" pitchFamily="34" charset="0"/>
                        <a:cs typeface="Arial" panose="020B0604020202020204" pitchFamily="34" charset="0"/>
                      </a:endParaRPr>
                    </a:p>
                  </a:txBody>
                  <a:tcPr marL="5136" marR="5136" marT="5136" marB="0" anchor="b"/>
                </a:tc>
                <a:extLst>
                  <a:ext uri="{0D108BD9-81ED-4DB2-BD59-A6C34878D82A}">
                    <a16:rowId xmlns:a16="http://schemas.microsoft.com/office/drawing/2014/main" val="3677181975"/>
                  </a:ext>
                </a:extLst>
              </a:tr>
              <a:tr h="1404792">
                <a:tc>
                  <a:txBody>
                    <a:bodyPr/>
                    <a:lstStyle/>
                    <a:p>
                      <a:pPr algn="l" fontAlgn="ctr"/>
                      <a:r>
                        <a:rPr lang="es-MX" sz="700" u="none" strike="noStrike">
                          <a:effectLst/>
                          <a:latin typeface="Arial" panose="020B0604020202020204" pitchFamily="34" charset="0"/>
                          <a:cs typeface="Arial" panose="020B0604020202020204" pitchFamily="34" charset="0"/>
                        </a:rPr>
                        <a:t>CONTRATO DE PRESTACIÓN DE SERVICIO</a:t>
                      </a:r>
                      <a:endParaRPr lang="es-MX" sz="700" b="0" i="0" u="none" strike="noStrike">
                        <a:effectLst/>
                        <a:latin typeface="Arial" panose="020B0604020202020204" pitchFamily="34" charset="0"/>
                        <a:cs typeface="Arial" panose="020B0604020202020204" pitchFamily="34" charset="0"/>
                      </a:endParaRPr>
                    </a:p>
                  </a:txBody>
                  <a:tcPr marL="5136" marR="5136" marT="5136" marB="0" anchor="ctr"/>
                </a:tc>
                <a:tc>
                  <a:txBody>
                    <a:bodyPr/>
                    <a:lstStyle/>
                    <a:p>
                      <a:pPr algn="l" fontAlgn="b"/>
                      <a:r>
                        <a:rPr lang="es-CO" sz="700" u="none" strike="noStrike">
                          <a:effectLst/>
                          <a:latin typeface="Arial" panose="020B0604020202020204" pitchFamily="34" charset="0"/>
                          <a:cs typeface="Arial" panose="020B0604020202020204" pitchFamily="34" charset="0"/>
                        </a:rPr>
                        <a:t>0010</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l" fontAlgn="b"/>
                      <a:r>
                        <a:rPr lang="es-CO" sz="700" u="none" strike="noStrike">
                          <a:effectLst/>
                          <a:latin typeface="Arial" panose="020B0604020202020204" pitchFamily="34" charset="0"/>
                          <a:cs typeface="Arial" panose="020B0604020202020204" pitchFamily="34" charset="0"/>
                        </a:rPr>
                        <a:t>GUALBERTO MANUEL PATERNINA SIERRA</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l" fontAlgn="b"/>
                      <a:r>
                        <a:rPr lang="es-CO" sz="700" u="none" strike="noStrike">
                          <a:effectLst/>
                          <a:latin typeface="Arial" panose="020B0604020202020204" pitchFamily="34" charset="0"/>
                          <a:cs typeface="Arial" panose="020B0604020202020204" pitchFamily="34" charset="0"/>
                        </a:rPr>
                        <a:t>92495478</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l" fontAlgn="b"/>
                      <a:r>
                        <a:rPr lang="es-MX" sz="700" u="none" strike="noStrike" dirty="0">
                          <a:effectLst/>
                          <a:latin typeface="Arial" panose="020B0604020202020204" pitchFamily="34" charset="0"/>
                          <a:cs typeface="Arial" panose="020B0604020202020204" pitchFamily="34" charset="0"/>
                        </a:rPr>
                        <a:t>PRESTACION DE SERVICIOS DE ARREGLO DE 1 PORTÓN DE LA ENTRADA PRINCIPAL DE SECUNDARIA,ELABORACIÓN DE  2 MAYAS DEL AULA 8°2 SEDE SECUNDARIA Y SEDE LA GULF,ARREGLO DE 1 MAYA( CAMBIO DE ÁNGULO Y TUBO DE LA SEDE LA GULF A TODO COSTO),POSTURA DE 1 BISAGRAA</a:t>
                      </a:r>
                      <a:endParaRPr lang="es-MX" sz="700" b="0" i="0" u="none" strike="noStrike" dirty="0">
                        <a:effectLst/>
                        <a:latin typeface="Arial" panose="020B0604020202020204" pitchFamily="34" charset="0"/>
                        <a:cs typeface="Arial" panose="020B0604020202020204" pitchFamily="34" charset="0"/>
                      </a:endParaRPr>
                    </a:p>
                  </a:txBody>
                  <a:tcPr marL="5136" marR="5136" marT="5136" marB="0" anchor="b"/>
                </a:tc>
                <a:tc>
                  <a:txBody>
                    <a:bodyPr/>
                    <a:lstStyle/>
                    <a:p>
                      <a:pPr algn="l" fontAlgn="b"/>
                      <a:r>
                        <a:rPr lang="es-CO" sz="700" u="none" strike="noStrike">
                          <a:effectLst/>
                          <a:latin typeface="Arial" panose="020B0604020202020204" pitchFamily="34" charset="0"/>
                          <a:cs typeface="Arial" panose="020B0604020202020204" pitchFamily="34" charset="0"/>
                        </a:rPr>
                        <a:t>SGP - GRATUIDAD</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r" fontAlgn="b"/>
                      <a:r>
                        <a:rPr lang="es-CO" sz="700" u="none" strike="noStrike" dirty="0">
                          <a:effectLst/>
                          <a:latin typeface="Arial" panose="020B0604020202020204" pitchFamily="34" charset="0"/>
                          <a:cs typeface="Arial" panose="020B0604020202020204" pitchFamily="34" charset="0"/>
                        </a:rPr>
                        <a:t>$ 3.820.000,00</a:t>
                      </a:r>
                      <a:endParaRPr lang="es-CO" sz="700" b="0" i="0" u="none" strike="noStrike" dirty="0">
                        <a:effectLst/>
                        <a:latin typeface="Arial" panose="020B0604020202020204" pitchFamily="34" charset="0"/>
                        <a:cs typeface="Arial" panose="020B0604020202020204" pitchFamily="34" charset="0"/>
                      </a:endParaRPr>
                    </a:p>
                  </a:txBody>
                  <a:tcPr marL="5136" marR="5136" marT="5136" marB="0" anchor="b"/>
                </a:tc>
                <a:tc>
                  <a:txBody>
                    <a:bodyPr/>
                    <a:lstStyle/>
                    <a:p>
                      <a:pPr algn="r" fontAlgn="b"/>
                      <a:r>
                        <a:rPr lang="es-CO" sz="700" u="none" strike="noStrike">
                          <a:effectLst/>
                          <a:latin typeface="Arial" panose="020B0604020202020204" pitchFamily="34" charset="0"/>
                          <a:cs typeface="Arial" panose="020B0604020202020204" pitchFamily="34" charset="0"/>
                        </a:rPr>
                        <a:t>15</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r" fontAlgn="b"/>
                      <a:r>
                        <a:rPr lang="es-CO" sz="700" u="none" strike="noStrike">
                          <a:effectLst/>
                          <a:latin typeface="Arial" panose="020B0604020202020204" pitchFamily="34" charset="0"/>
                          <a:cs typeface="Arial" panose="020B0604020202020204" pitchFamily="34" charset="0"/>
                        </a:rPr>
                        <a:t>$ 3.820.000,00</a:t>
                      </a:r>
                      <a:endParaRPr lang="es-CO" sz="700" b="0" i="0" u="none" strike="noStrike">
                        <a:effectLst/>
                        <a:latin typeface="Arial" panose="020B0604020202020204" pitchFamily="34" charset="0"/>
                        <a:cs typeface="Arial" panose="020B0604020202020204" pitchFamily="34" charset="0"/>
                      </a:endParaRPr>
                    </a:p>
                  </a:txBody>
                  <a:tcPr marL="5136" marR="5136" marT="5136" marB="0" anchor="b"/>
                </a:tc>
                <a:tc>
                  <a:txBody>
                    <a:bodyPr/>
                    <a:lstStyle/>
                    <a:p>
                      <a:pPr algn="r" fontAlgn="b"/>
                      <a:r>
                        <a:rPr lang="es-CO" sz="700" u="none" strike="noStrike" dirty="0">
                          <a:effectLst/>
                          <a:latin typeface="Arial" panose="020B0604020202020204" pitchFamily="34" charset="0"/>
                          <a:cs typeface="Arial" panose="020B0604020202020204" pitchFamily="34" charset="0"/>
                        </a:rPr>
                        <a:t>$ 0,00</a:t>
                      </a:r>
                      <a:endParaRPr lang="es-CO" sz="700" b="0" i="0" u="none" strike="noStrike" dirty="0">
                        <a:effectLst/>
                        <a:latin typeface="Arial" panose="020B0604020202020204" pitchFamily="34" charset="0"/>
                        <a:cs typeface="Arial" panose="020B0604020202020204" pitchFamily="34" charset="0"/>
                      </a:endParaRPr>
                    </a:p>
                  </a:txBody>
                  <a:tcPr marL="5136" marR="5136" marT="5136" marB="0" anchor="b"/>
                </a:tc>
                <a:extLst>
                  <a:ext uri="{0D108BD9-81ED-4DB2-BD59-A6C34878D82A}">
                    <a16:rowId xmlns:a16="http://schemas.microsoft.com/office/drawing/2014/main" val="137083695"/>
                  </a:ext>
                </a:extLst>
              </a:tr>
            </a:tbl>
          </a:graphicData>
        </a:graphic>
      </p:graphicFrame>
    </p:spTree>
    <p:extLst>
      <p:ext uri="{BB962C8B-B14F-4D97-AF65-F5344CB8AC3E}">
        <p14:creationId xmlns:p14="http://schemas.microsoft.com/office/powerpoint/2010/main" val="3120349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90056" y="849086"/>
            <a:ext cx="7445829" cy="947056"/>
          </a:xfrm>
          <a:solidFill>
            <a:schemeClr val="accent4">
              <a:lumMod val="40000"/>
              <a:lumOff val="60000"/>
            </a:schemeClr>
          </a:solidFill>
        </p:spPr>
        <p:txBody>
          <a:bodyPr>
            <a:normAutofit fontScale="90000"/>
          </a:bodyPr>
          <a:lstStyle/>
          <a:p>
            <a:pPr algn="ctr">
              <a:defRPr/>
            </a:pPr>
            <a:br>
              <a:rPr lang="es-CO" dirty="0"/>
            </a:br>
            <a:r>
              <a:rPr lang="es-CO" dirty="0"/>
              <a:t> </a:t>
            </a:r>
            <a:r>
              <a:rPr lang="es-CO" sz="4000" b="1" dirty="0">
                <a:ln w="10541" cmpd="sng">
                  <a:solidFill>
                    <a:schemeClr val="accent1">
                      <a:shade val="88000"/>
                      <a:satMod val="110000"/>
                    </a:schemeClr>
                  </a:solidFill>
                  <a:prstDash val="solid"/>
                </a:ln>
                <a:latin typeface="+mn-lt"/>
                <a:ea typeface="+mn-ea"/>
                <a:cs typeface="+mn-cs"/>
              </a:rPr>
              <a:t>RENDICION DE CUENTAS</a:t>
            </a:r>
          </a:p>
        </p:txBody>
      </p:sp>
      <p:sp>
        <p:nvSpPr>
          <p:cNvPr id="3" name="Marcador de contenido 2"/>
          <p:cNvSpPr>
            <a:spLocks noGrp="1"/>
          </p:cNvSpPr>
          <p:nvPr>
            <p:ph idx="1"/>
          </p:nvPr>
        </p:nvSpPr>
        <p:spPr>
          <a:xfrm>
            <a:off x="768773" y="2343469"/>
            <a:ext cx="10398759" cy="3880773"/>
          </a:xfrm>
        </p:spPr>
        <p:txBody>
          <a:bodyPr>
            <a:normAutofit/>
          </a:bodyPr>
          <a:lstStyle/>
          <a:p>
            <a:pPr algn="just"/>
            <a:endParaRPr lang="es-CO" b="1" dirty="0">
              <a:solidFill>
                <a:srgbClr val="92D050"/>
              </a:solidFill>
              <a:latin typeface="Arial" panose="020B0604020202020204" pitchFamily="34" charset="0"/>
              <a:cs typeface="Arial" panose="020B0604020202020204" pitchFamily="34" charset="0"/>
            </a:endParaRPr>
          </a:p>
          <a:p>
            <a:pPr marL="0" indent="0">
              <a:lnSpc>
                <a:spcPct val="150000"/>
              </a:lnSpc>
              <a:buNone/>
            </a:pPr>
            <a:r>
              <a:rPr lang="es-CO" sz="2000" dirty="0">
                <a:solidFill>
                  <a:schemeClr val="bg2">
                    <a:lumMod val="50000"/>
                  </a:schemeClr>
                </a:solidFill>
                <a:latin typeface="Arial Narrow" pitchFamily="34" charset="0"/>
                <a:cs typeface="Arial" panose="020B0604020202020204" pitchFamily="34" charset="0"/>
              </a:rPr>
              <a:t>La rendición de cuanta de la  INSTITUCIÓN EDUCATIVA TÉCNICO AGROPECUARIO LA  ARENA; Pretende,  informar y explicar los resultados alcanzados en las diferentes actividades planeadas, correspondientes a las cuatro gestiones, priorizando así avances y retrocesos, tomando como punto de partida los siguientes interrogantes: ¿Qué se logro?, ¿Cómo se logro?, ¿Qué se ejecuto?, ¿Cómo se ejecuto?, Además detallar el uso de los recursos obtenidos por el establecimiento a nivel general</a:t>
            </a:r>
            <a:r>
              <a:rPr lang="es-CO" dirty="0">
                <a:solidFill>
                  <a:schemeClr val="bg2">
                    <a:lumMod val="50000"/>
                  </a:schemeClr>
                </a:solidFill>
                <a:cs typeface="Arial" panose="020B0604020202020204" pitchFamily="34" charset="0"/>
              </a:rPr>
              <a:t>.</a:t>
            </a:r>
          </a:p>
        </p:txBody>
      </p:sp>
    </p:spTree>
    <p:extLst>
      <p:ext uri="{BB962C8B-B14F-4D97-AF65-F5344CB8AC3E}">
        <p14:creationId xmlns:p14="http://schemas.microsoft.com/office/powerpoint/2010/main" val="1260145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467879" y="1709928"/>
            <a:ext cx="9750454" cy="3858768"/>
          </a:xfrm>
        </p:spPr>
        <p:txBody>
          <a:bodyPr/>
          <a:lstStyle/>
          <a:p>
            <a:pPr algn="l"/>
            <a:r>
              <a:rPr lang="es-CO" sz="1400" dirty="0">
                <a:latin typeface="+mn-lt"/>
              </a:rPr>
              <a:t>A quien suscribe este informe conocedor de la responsabilidad delega en la Constitución Política:</a:t>
            </a:r>
            <a:br>
              <a:rPr lang="es-CO" sz="1400" dirty="0">
                <a:latin typeface="+mn-lt"/>
              </a:rPr>
            </a:br>
            <a:br>
              <a:rPr lang="es-CO" sz="1400" dirty="0">
                <a:latin typeface="+mn-lt"/>
              </a:rPr>
            </a:br>
            <a:r>
              <a:rPr lang="es-CO" sz="1400" dirty="0">
                <a:latin typeface="+mn-lt"/>
              </a:rPr>
              <a:t>- </a:t>
            </a:r>
            <a:r>
              <a:rPr lang="es-CO" sz="1400" dirty="0">
                <a:latin typeface="+mn-lt"/>
                <a:ea typeface="+mn-ea"/>
                <a:cs typeface="Arial" panose="020B0604020202020204" pitchFamily="34" charset="0"/>
              </a:rPr>
              <a:t>Artículos 2, 103 y 270 </a:t>
            </a:r>
            <a:br>
              <a:rPr lang="es-CO" sz="1400" dirty="0">
                <a:latin typeface="+mn-lt"/>
                <a:ea typeface="+mn-ea"/>
                <a:cs typeface="Arial" panose="020B0604020202020204" pitchFamily="34" charset="0"/>
              </a:rPr>
            </a:br>
            <a:r>
              <a:rPr lang="es-CO" sz="1400" dirty="0">
                <a:latin typeface="+mn-lt"/>
                <a:ea typeface="+mn-ea"/>
                <a:cs typeface="Arial" panose="020B0604020202020204" pitchFamily="34" charset="0"/>
              </a:rPr>
              <a:t>- Ley 115 de 1994 </a:t>
            </a:r>
            <a:br>
              <a:rPr lang="es-CO" sz="1400" dirty="0">
                <a:latin typeface="+mn-lt"/>
                <a:ea typeface="+mn-ea"/>
                <a:cs typeface="Arial" panose="020B0604020202020204" pitchFamily="34" charset="0"/>
              </a:rPr>
            </a:br>
            <a:r>
              <a:rPr lang="es-CO" sz="1400" dirty="0">
                <a:latin typeface="+mn-lt"/>
                <a:ea typeface="+mn-ea"/>
                <a:cs typeface="Arial" panose="020B0604020202020204" pitchFamily="34" charset="0"/>
              </a:rPr>
              <a:t>- Ley 715 de 2001</a:t>
            </a:r>
            <a:br>
              <a:rPr lang="es-CO" sz="1400" dirty="0">
                <a:latin typeface="+mn-lt"/>
                <a:ea typeface="+mn-ea"/>
                <a:cs typeface="Arial" panose="020B0604020202020204" pitchFamily="34" charset="0"/>
              </a:rPr>
            </a:br>
            <a:r>
              <a:rPr lang="es-CO" sz="1400" dirty="0">
                <a:latin typeface="+mn-lt"/>
                <a:ea typeface="+mn-ea"/>
                <a:cs typeface="Arial" panose="020B0604020202020204" pitchFamily="34" charset="0"/>
              </a:rPr>
              <a:t>- Ley 498 de 1998 </a:t>
            </a:r>
            <a:br>
              <a:rPr lang="es-CO" sz="1400" dirty="0">
                <a:latin typeface="+mn-lt"/>
                <a:ea typeface="+mn-ea"/>
                <a:cs typeface="Arial" panose="020B0604020202020204" pitchFamily="34" charset="0"/>
              </a:rPr>
            </a:br>
            <a:r>
              <a:rPr lang="es-CO" sz="1400" dirty="0">
                <a:latin typeface="+mn-lt"/>
                <a:ea typeface="+mn-ea"/>
                <a:cs typeface="Arial" panose="020B0604020202020204" pitchFamily="34" charset="0"/>
              </a:rPr>
              <a:t>- Ley 152 de 1994 </a:t>
            </a:r>
            <a:br>
              <a:rPr lang="es-CO" sz="1400" dirty="0">
                <a:latin typeface="+mn-lt"/>
                <a:ea typeface="+mn-ea"/>
                <a:cs typeface="Arial" panose="020B0604020202020204" pitchFamily="34" charset="0"/>
              </a:rPr>
            </a:br>
            <a:r>
              <a:rPr lang="es-CO" sz="1400" dirty="0">
                <a:latin typeface="+mn-lt"/>
                <a:ea typeface="+mn-ea"/>
                <a:cs typeface="Arial" panose="020B0604020202020204" pitchFamily="34" charset="0"/>
              </a:rPr>
              <a:t>- Ley 136 de 1994 </a:t>
            </a:r>
            <a:br>
              <a:rPr lang="es-CO" sz="1400" dirty="0">
                <a:latin typeface="+mn-lt"/>
                <a:ea typeface="+mn-ea"/>
                <a:cs typeface="Arial" panose="020B0604020202020204" pitchFamily="34" charset="0"/>
              </a:rPr>
            </a:br>
            <a:r>
              <a:rPr lang="es-CO" sz="1400" dirty="0">
                <a:latin typeface="+mn-lt"/>
                <a:ea typeface="+mn-ea"/>
                <a:cs typeface="Arial" panose="020B0604020202020204" pitchFamily="34" charset="0"/>
              </a:rPr>
              <a:t>- Ley 1474 de 2011 </a:t>
            </a:r>
            <a:br>
              <a:rPr lang="es-CO" sz="1400" dirty="0">
                <a:latin typeface="+mn-lt"/>
                <a:ea typeface="+mn-ea"/>
                <a:cs typeface="Arial" panose="020B0604020202020204" pitchFamily="34" charset="0"/>
              </a:rPr>
            </a:br>
            <a:r>
              <a:rPr lang="es-CO" sz="1400" dirty="0">
                <a:latin typeface="+mn-lt"/>
                <a:ea typeface="+mn-ea"/>
                <a:cs typeface="Arial" panose="020B0604020202020204" pitchFamily="34" charset="0"/>
              </a:rPr>
              <a:t>- Decreto 4791 de 2008 </a:t>
            </a:r>
            <a:br>
              <a:rPr lang="es-CO" sz="1400" dirty="0">
                <a:latin typeface="+mn-lt"/>
                <a:ea typeface="+mn-ea"/>
                <a:cs typeface="Arial" panose="020B0604020202020204" pitchFamily="34" charset="0"/>
              </a:rPr>
            </a:br>
            <a:r>
              <a:rPr lang="es-CO" sz="1400" dirty="0">
                <a:latin typeface="+mn-lt"/>
                <a:ea typeface="+mn-ea"/>
                <a:cs typeface="Arial" panose="020B0604020202020204" pitchFamily="34" charset="0"/>
              </a:rPr>
              <a:t>- </a:t>
            </a:r>
            <a:r>
              <a:rPr lang="pt-BR" sz="1400" dirty="0" err="1">
                <a:latin typeface="+mn-lt"/>
                <a:ea typeface="+mn-ea"/>
                <a:cs typeface="Arial" panose="020B0604020202020204" pitchFamily="34" charset="0"/>
              </a:rPr>
              <a:t>Directiva</a:t>
            </a:r>
            <a:r>
              <a:rPr lang="pt-BR" sz="1400" dirty="0">
                <a:latin typeface="+mn-lt"/>
                <a:ea typeface="+mn-ea"/>
                <a:cs typeface="Arial" panose="020B0604020202020204" pitchFamily="34" charset="0"/>
              </a:rPr>
              <a:t> Ministerial </a:t>
            </a:r>
            <a:r>
              <a:rPr lang="pt-BR" sz="1400" dirty="0" err="1">
                <a:latin typeface="+mn-lt"/>
                <a:ea typeface="+mn-ea"/>
                <a:cs typeface="Arial" panose="020B0604020202020204" pitchFamily="34" charset="0"/>
              </a:rPr>
              <a:t>Nro</a:t>
            </a:r>
            <a:r>
              <a:rPr lang="pt-BR" sz="1400" dirty="0">
                <a:latin typeface="+mn-lt"/>
                <a:ea typeface="+mn-ea"/>
                <a:cs typeface="Arial" panose="020B0604020202020204" pitchFamily="34" charset="0"/>
              </a:rPr>
              <a:t>. 026 de 2011 </a:t>
            </a:r>
            <a:br>
              <a:rPr lang="pt-BR" sz="1400" dirty="0">
                <a:latin typeface="+mn-lt"/>
                <a:cs typeface="Arial" panose="020B0604020202020204" pitchFamily="34" charset="0"/>
              </a:rPr>
            </a:br>
            <a:br>
              <a:rPr lang="pt-BR" sz="1400" dirty="0">
                <a:latin typeface="+mn-lt"/>
                <a:cs typeface="Arial" panose="020B0604020202020204" pitchFamily="34" charset="0"/>
              </a:rPr>
            </a:br>
            <a:r>
              <a:rPr lang="es-CO" sz="1400" dirty="0">
                <a:latin typeface="+mn-lt"/>
                <a:cs typeface="Arial" panose="020B0604020202020204" pitchFamily="34" charset="0"/>
              </a:rPr>
              <a:t>la información contenida en el presente informe de rendición de cuentas es real y es producto de las actividades y documentos resultantes del ejercicio de mi gestión. </a:t>
            </a:r>
            <a:br>
              <a:rPr lang="es-CO" sz="1400" dirty="0">
                <a:latin typeface="+mn-lt"/>
                <a:cs typeface="Arial" panose="020B0604020202020204" pitchFamily="34" charset="0"/>
              </a:rPr>
            </a:br>
            <a:br>
              <a:rPr lang="es-CO" sz="1400" dirty="0">
                <a:latin typeface="+mn-lt"/>
                <a:cs typeface="Arial" panose="020B0604020202020204" pitchFamily="34" charset="0"/>
              </a:rPr>
            </a:br>
            <a:r>
              <a:rPr lang="es-CO" sz="1400" dirty="0">
                <a:latin typeface="+mn-lt"/>
                <a:cs typeface="Arial" panose="020B0604020202020204" pitchFamily="34" charset="0"/>
              </a:rPr>
              <a:t>Personal Convocado: Comunidad educativa y comunidad en general. </a:t>
            </a:r>
            <a:br>
              <a:rPr lang="es-CO" sz="1400" dirty="0">
                <a:latin typeface="+mn-lt"/>
                <a:cs typeface="Arial" panose="020B0604020202020204" pitchFamily="34" charset="0"/>
              </a:rPr>
            </a:br>
            <a:endParaRPr lang="es-CO" sz="1400" dirty="0">
              <a:latin typeface="+mn-lt"/>
              <a:cs typeface="Arial" panose="020B0604020202020204" pitchFamily="34" charset="0"/>
            </a:endParaRPr>
          </a:p>
        </p:txBody>
      </p:sp>
      <p:sp>
        <p:nvSpPr>
          <p:cNvPr id="4" name="Título 1"/>
          <p:cNvSpPr txBox="1">
            <a:spLocks/>
          </p:cNvSpPr>
          <p:nvPr/>
        </p:nvSpPr>
        <p:spPr>
          <a:xfrm>
            <a:off x="677334" y="609600"/>
            <a:ext cx="8596668" cy="1320800"/>
          </a:xfrm>
          <a:prstGeom prst="rect">
            <a:avLst/>
          </a:prstGeom>
        </p:spPr>
        <p:txBody>
          <a:bodyPr vert="horz" lIns="91440" tIns="45720" rIns="91440" bIns="45720" rtlCol="0" anchor="b">
            <a:no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endParaRPr kumimoji="0" lang="es-CO" sz="4000" b="1" i="0" u="none" strike="noStrike" kern="1200" cap="none" spc="0" normalizeH="0" baseline="0" noProof="0" dirty="0">
              <a:ln>
                <a:noFill/>
              </a:ln>
              <a:solidFill>
                <a:schemeClr val="accent1"/>
              </a:solidFill>
              <a:effectLst/>
              <a:uLnTx/>
              <a:uFillTx/>
              <a:latin typeface="+mj-lt"/>
              <a:ea typeface="+mj-ea"/>
              <a:cs typeface="+mj-cs"/>
            </a:endParaRPr>
          </a:p>
        </p:txBody>
      </p:sp>
      <p:sp>
        <p:nvSpPr>
          <p:cNvPr id="7" name="6 Rectángulo"/>
          <p:cNvSpPr/>
          <p:nvPr/>
        </p:nvSpPr>
        <p:spPr>
          <a:xfrm>
            <a:off x="900065" y="724366"/>
            <a:ext cx="9631864" cy="523220"/>
          </a:xfrm>
          <a:prstGeom prst="rect">
            <a:avLst/>
          </a:prstGeom>
          <a:solidFill>
            <a:schemeClr val="accent4">
              <a:lumMod val="40000"/>
              <a:lumOff val="60000"/>
            </a:schemeClr>
          </a:solidFill>
        </p:spPr>
        <p:txBody>
          <a:bodyPr wrap="square" lIns="91440" tIns="45720" rIns="91440" bIns="45720">
            <a:spAutoFit/>
          </a:bodyPr>
          <a:lstStyle/>
          <a:p>
            <a:pPr lvl="0" algn="ctr" defTabSz="457200">
              <a:spcBef>
                <a:spcPct val="0"/>
              </a:spcBef>
              <a:defRPr/>
            </a:pPr>
            <a:r>
              <a:rPr lang="es-CO" sz="2800" dirty="0"/>
              <a:t>NORMATIVIDAD PARA LA RENDICIÓN DE CUENTAS</a:t>
            </a:r>
          </a:p>
        </p:txBody>
      </p:sp>
    </p:spTree>
    <p:extLst>
      <p:ext uri="{BB962C8B-B14F-4D97-AF65-F5344CB8AC3E}">
        <p14:creationId xmlns:p14="http://schemas.microsoft.com/office/powerpoint/2010/main" val="2419050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45430" y="971549"/>
            <a:ext cx="3453493" cy="783771"/>
          </a:xfrm>
          <a:solidFill>
            <a:schemeClr val="accent4">
              <a:lumMod val="40000"/>
              <a:lumOff val="60000"/>
            </a:schemeClr>
          </a:solidFill>
        </p:spPr>
        <p:txBody>
          <a:bodyPr>
            <a:normAutofit fontScale="90000"/>
          </a:bodyPr>
          <a:lstStyle/>
          <a:p>
            <a:pPr algn="ctr">
              <a:defRPr/>
            </a:pPr>
            <a:br>
              <a:rPr lang="es-CO" sz="4000" b="1" dirty="0">
                <a:ln w="10541" cmpd="sng">
                  <a:solidFill>
                    <a:schemeClr val="accent1">
                      <a:shade val="88000"/>
                      <a:satMod val="110000"/>
                    </a:schemeClr>
                  </a:solidFill>
                  <a:prstDash val="solid"/>
                </a:ln>
                <a:latin typeface="+mn-lt"/>
                <a:ea typeface="+mn-ea"/>
                <a:cs typeface="+mn-cs"/>
              </a:rPr>
            </a:br>
            <a:r>
              <a:rPr lang="es-CO" sz="4000" b="1" dirty="0">
                <a:ln w="10541" cmpd="sng">
                  <a:solidFill>
                    <a:schemeClr val="accent1">
                      <a:shade val="88000"/>
                      <a:satMod val="110000"/>
                    </a:schemeClr>
                  </a:solidFill>
                  <a:prstDash val="solid"/>
                </a:ln>
                <a:latin typeface="+mn-lt"/>
                <a:ea typeface="+mn-ea"/>
                <a:cs typeface="+mn-cs"/>
              </a:rPr>
              <a:t>VISIÓN </a:t>
            </a:r>
            <a:br>
              <a:rPr lang="es-CO" sz="4000" b="1" dirty="0">
                <a:ln w="10541" cmpd="sng">
                  <a:solidFill>
                    <a:schemeClr val="accent1">
                      <a:shade val="88000"/>
                      <a:satMod val="110000"/>
                    </a:schemeClr>
                  </a:solidFill>
                  <a:prstDash val="solid"/>
                </a:ln>
                <a:latin typeface="+mn-lt"/>
                <a:ea typeface="+mn-ea"/>
                <a:cs typeface="+mn-cs"/>
              </a:rPr>
            </a:br>
            <a:endParaRPr lang="es-CO" sz="4000" b="1" dirty="0">
              <a:ln w="10541" cmpd="sng">
                <a:solidFill>
                  <a:schemeClr val="accent1">
                    <a:shade val="88000"/>
                    <a:satMod val="110000"/>
                  </a:schemeClr>
                </a:solidFill>
                <a:prstDash val="solid"/>
              </a:ln>
              <a:latin typeface="+mn-lt"/>
              <a:ea typeface="+mn-ea"/>
              <a:cs typeface="+mn-cs"/>
            </a:endParaRPr>
          </a:p>
        </p:txBody>
      </p:sp>
      <p:sp>
        <p:nvSpPr>
          <p:cNvPr id="3" name="Marcador de contenido 2"/>
          <p:cNvSpPr>
            <a:spLocks noGrp="1"/>
          </p:cNvSpPr>
          <p:nvPr>
            <p:ph idx="1"/>
          </p:nvPr>
        </p:nvSpPr>
        <p:spPr>
          <a:xfrm>
            <a:off x="474133" y="2114550"/>
            <a:ext cx="11030479" cy="3396343"/>
          </a:xfrm>
        </p:spPr>
        <p:txBody>
          <a:bodyPr>
            <a:normAutofit/>
          </a:bodyPr>
          <a:lstStyle/>
          <a:p>
            <a:pPr>
              <a:lnSpc>
                <a:spcPct val="150000"/>
              </a:lnSpc>
            </a:pPr>
            <a:r>
              <a:rPr lang="es-CO" sz="1800" b="0" dirty="0">
                <a:solidFill>
                  <a:schemeClr val="bg2">
                    <a:lumMod val="50000"/>
                  </a:schemeClr>
                </a:solidFill>
              </a:rPr>
              <a:t>      </a:t>
            </a:r>
            <a:r>
              <a:rPr lang="es-MX" sz="1800" b="0" dirty="0">
                <a:latin typeface="Arial Narrow" pitchFamily="34" charset="0"/>
              </a:rPr>
              <a:t>La Institución Educativa Técnico Agropecuario La Arena, pertenece al Municipio de Sincelejo,  para el año 2025 será una Institución inclusiva que ha de posesionarse en un Nivel Alto en las Pruebas SABER,  líder en Proyectos Comunitarios, Productivos y Académicos; privilegiándose las formación de hombres y mujeres comprometidos con su entorno agro- ecológico.  Los egresados de la Institución serán capaces de responder a los cambios sociales, productivos y tecnológicos actuales preservando los usos y costumbres de la Etnia </a:t>
            </a:r>
            <a:r>
              <a:rPr lang="es-MX" sz="1800" b="0" dirty="0" err="1">
                <a:latin typeface="Arial Narrow" pitchFamily="34" charset="0"/>
              </a:rPr>
              <a:t>ZENU</a:t>
            </a:r>
            <a:r>
              <a:rPr lang="es-MX" sz="1800" b="0" dirty="0">
                <a:latin typeface="Arial Narrow" pitchFamily="34" charset="0"/>
              </a:rPr>
              <a:t>; fortaleciendo el compromiso con la Libertad y la Justicia, el respeto por la diferencia y por la naturaleza. </a:t>
            </a:r>
            <a:r>
              <a:rPr lang="es-CO" sz="2000" dirty="0">
                <a:latin typeface="Arial Narrow" pitchFamily="34" charset="0"/>
              </a:rPr>
              <a:t>.</a:t>
            </a:r>
          </a:p>
        </p:txBody>
      </p:sp>
    </p:spTree>
    <p:extLst>
      <p:ext uri="{BB962C8B-B14F-4D97-AF65-F5344CB8AC3E}">
        <p14:creationId xmlns:p14="http://schemas.microsoft.com/office/powerpoint/2010/main" val="2111697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00399" y="522514"/>
            <a:ext cx="5421087" cy="938893"/>
          </a:xfrm>
          <a:solidFill>
            <a:schemeClr val="accent4">
              <a:lumMod val="40000"/>
              <a:lumOff val="60000"/>
            </a:schemeClr>
          </a:solidFill>
        </p:spPr>
        <p:txBody>
          <a:bodyPr>
            <a:normAutofit/>
          </a:bodyPr>
          <a:lstStyle/>
          <a:p>
            <a:pPr algn="ctr">
              <a:defRPr/>
            </a:pPr>
            <a:r>
              <a:rPr lang="es-CO" sz="4000" b="1" dirty="0">
                <a:ln w="10541" cmpd="sng">
                  <a:solidFill>
                    <a:schemeClr val="accent1">
                      <a:shade val="88000"/>
                      <a:satMod val="110000"/>
                    </a:schemeClr>
                  </a:solidFill>
                  <a:prstDash val="solid"/>
                </a:ln>
                <a:latin typeface="+mn-lt"/>
                <a:ea typeface="+mn-ea"/>
                <a:cs typeface="+mn-cs"/>
              </a:rPr>
              <a:t>MISIÓN</a:t>
            </a:r>
          </a:p>
        </p:txBody>
      </p:sp>
      <p:sp>
        <p:nvSpPr>
          <p:cNvPr id="3" name="Marcador de contenido 2"/>
          <p:cNvSpPr>
            <a:spLocks noGrp="1"/>
          </p:cNvSpPr>
          <p:nvPr>
            <p:ph idx="1"/>
          </p:nvPr>
        </p:nvSpPr>
        <p:spPr>
          <a:xfrm>
            <a:off x="931333" y="1624693"/>
            <a:ext cx="10573279" cy="4286529"/>
          </a:xfrm>
        </p:spPr>
        <p:txBody>
          <a:bodyPr>
            <a:normAutofit/>
          </a:bodyPr>
          <a:lstStyle/>
          <a:p>
            <a:pPr algn="just">
              <a:lnSpc>
                <a:spcPct val="160000"/>
              </a:lnSpc>
            </a:pPr>
            <a:r>
              <a:rPr lang="es-CO" sz="1400" b="0" dirty="0">
                <a:latin typeface="Arial Narrow" panose="020B0606020202030204" pitchFamily="34" charset="0"/>
              </a:rPr>
              <a:t>        </a:t>
            </a:r>
            <a:r>
              <a:rPr lang="es-MX" sz="1800" b="0" dirty="0">
                <a:latin typeface="Arial Narrow" panose="020B0606020202030204" pitchFamily="34" charset="0"/>
              </a:rPr>
              <a:t>La Institución Educativa Técnico Agropecuario La Arena es un ente de carácter oficial en marcado en un modelo social que ofrece a la comunidad los niveles de educación Preescolar (transición), Básica Primaria, Básica Secundaria, Media Técnica con énfasis agropecuario articulada con el Servicio Nacional de Aprendizaje SENA, además un programa de Educación básica y media formal de Adultos (CLEI – modalidad nocturna Sabatina), por todo esto la Institución  Direcciona sus procesos hacia el desarrollo de competencias básicas, ciudadanas y laborales, bajo estándares de calidad académica, innovación pedagógica, tecnológica e investigativa  fundamentada en principios de inclusión social, valores religiosos, institucionales y culturales que fortalece  los usos y costumbre de la etnia ZENU</a:t>
            </a:r>
            <a:r>
              <a:rPr lang="es-MX" sz="2000" b="0" dirty="0">
                <a:latin typeface="Arial Narrow" panose="020B0606020202030204" pitchFamily="34" charset="0"/>
              </a:rPr>
              <a:t>.</a:t>
            </a:r>
            <a:endParaRPr lang="es-CO" sz="2000" b="0" dirty="0">
              <a:latin typeface="Arial Narrow" panose="020B0606020202030204" pitchFamily="34" charset="0"/>
            </a:endParaRPr>
          </a:p>
        </p:txBody>
      </p:sp>
    </p:spTree>
    <p:extLst>
      <p:ext uri="{BB962C8B-B14F-4D97-AF65-F5344CB8AC3E}">
        <p14:creationId xmlns:p14="http://schemas.microsoft.com/office/powerpoint/2010/main" val="21609553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97280" y="365761"/>
            <a:ext cx="10027920" cy="786384"/>
          </a:xfrm>
          <a:solidFill>
            <a:schemeClr val="accent4">
              <a:lumMod val="40000"/>
              <a:lumOff val="60000"/>
            </a:schemeClr>
          </a:solidFill>
        </p:spPr>
        <p:txBody>
          <a:bodyPr>
            <a:normAutofit/>
          </a:bodyPr>
          <a:lstStyle/>
          <a:p>
            <a:pPr algn="ctr">
              <a:defRPr/>
            </a:pPr>
            <a:r>
              <a:rPr lang="es-CO" dirty="0"/>
              <a:t>GESTIÓN ADMINISTRATIVA Y FINANCIERA</a:t>
            </a:r>
          </a:p>
        </p:txBody>
      </p:sp>
      <p:sp>
        <p:nvSpPr>
          <p:cNvPr id="3" name="Marcador de contenido 2"/>
          <p:cNvSpPr>
            <a:spLocks noGrp="1"/>
          </p:cNvSpPr>
          <p:nvPr>
            <p:ph idx="1"/>
          </p:nvPr>
        </p:nvSpPr>
        <p:spPr>
          <a:xfrm>
            <a:off x="1493085" y="1261872"/>
            <a:ext cx="9527721" cy="5164095"/>
          </a:xfrm>
        </p:spPr>
        <p:txBody>
          <a:bodyPr>
            <a:noAutofit/>
          </a:bodyPr>
          <a:lstStyle/>
          <a:p>
            <a:pPr algn="just"/>
            <a:r>
              <a:rPr lang="es-CO" sz="1400" b="0" dirty="0">
                <a:latin typeface="Arial" panose="020B0604020202020204" pitchFamily="34" charset="0"/>
                <a:cs typeface="Arial" panose="020B0604020202020204" pitchFamily="34" charset="0"/>
              </a:rPr>
              <a:t>LA INSTITUCIÓN EDUCATIVA TÉCNICO AGROPECUARIO LA ARENA , cuenta con un presupuesto de ingresos</a:t>
            </a:r>
          </a:p>
          <a:p>
            <a:r>
              <a:rPr lang="es-CO" sz="1400" b="0" dirty="0">
                <a:latin typeface="Arial" panose="020B0604020202020204" pitchFamily="34" charset="0"/>
                <a:cs typeface="Arial" panose="020B0604020202020204" pitchFamily="34" charset="0"/>
              </a:rPr>
              <a:t> provenientes de las fuentes de financiación de SGP-Calidad, SGP-Gratuidad ,Recursos propios y de recursos del balance de la vigencia anterior , estos recursos son  distribuidos de acuerdo a las necesidades  establecidas en la Institución.</a:t>
            </a:r>
          </a:p>
          <a:p>
            <a:pPr algn="just"/>
            <a:r>
              <a:rPr lang="es-CO" sz="1400" b="0" dirty="0">
                <a:latin typeface="Arial" panose="020B0604020202020204" pitchFamily="34" charset="0"/>
                <a:cs typeface="Arial" panose="020B0604020202020204" pitchFamily="34" charset="0"/>
              </a:rPr>
              <a:t>para el presupuesto de la vigencia fiscal 2024, se estableció un presupuesto definitivo por fuentes así:</a:t>
            </a:r>
          </a:p>
          <a:p>
            <a:pPr marL="0" lvl="1" indent="0" algn="just">
              <a:buNone/>
            </a:pPr>
            <a:endParaRPr lang="es-MX" sz="1200" dirty="0">
              <a:latin typeface="Arial Narrow" panose="020B0606020202030204" pitchFamily="34" charset="0"/>
              <a:cs typeface="Arial" pitchFamily="34" charset="0"/>
            </a:endParaRPr>
          </a:p>
          <a:p>
            <a:pPr lvl="1" algn="just"/>
            <a:endParaRPr lang="es-CO" sz="1200" dirty="0">
              <a:latin typeface="Arial Narrow" panose="020B0606020202030204" pitchFamily="34" charset="0"/>
              <a:cs typeface="Arial" pitchFamily="34" charset="0"/>
            </a:endParaRPr>
          </a:p>
          <a:p>
            <a:pPr lvl="1" algn="just"/>
            <a:endParaRPr lang="es-CO" sz="1200" dirty="0">
              <a:latin typeface="Arial" pitchFamily="34" charset="0"/>
              <a:cs typeface="Arial" pitchFamily="34" charset="0"/>
            </a:endParaRPr>
          </a:p>
        </p:txBody>
      </p:sp>
      <p:graphicFrame>
        <p:nvGraphicFramePr>
          <p:cNvPr id="6" name="Tabla 5">
            <a:extLst>
              <a:ext uri="{FF2B5EF4-FFF2-40B4-BE49-F238E27FC236}">
                <a16:creationId xmlns:a16="http://schemas.microsoft.com/office/drawing/2014/main" id="{CE7DFD8D-AF5C-4E8E-90E1-ED1D725C43DC}"/>
              </a:ext>
            </a:extLst>
          </p:cNvPr>
          <p:cNvGraphicFramePr>
            <a:graphicFrameLocks noGrp="1"/>
          </p:cNvGraphicFramePr>
          <p:nvPr>
            <p:extLst>
              <p:ext uri="{D42A27DB-BD31-4B8C-83A1-F6EECF244321}">
                <p14:modId xmlns:p14="http://schemas.microsoft.com/office/powerpoint/2010/main" val="1374020724"/>
              </p:ext>
            </p:extLst>
          </p:nvPr>
        </p:nvGraphicFramePr>
        <p:xfrm>
          <a:off x="3145536" y="2977917"/>
          <a:ext cx="6409944" cy="3415137"/>
        </p:xfrm>
        <a:graphic>
          <a:graphicData uri="http://schemas.openxmlformats.org/drawingml/2006/table">
            <a:tbl>
              <a:tblPr/>
              <a:tblGrid>
                <a:gridCol w="4690872">
                  <a:extLst>
                    <a:ext uri="{9D8B030D-6E8A-4147-A177-3AD203B41FA5}">
                      <a16:colId xmlns:a16="http://schemas.microsoft.com/office/drawing/2014/main" val="360085149"/>
                    </a:ext>
                  </a:extLst>
                </a:gridCol>
                <a:gridCol w="1719072">
                  <a:extLst>
                    <a:ext uri="{9D8B030D-6E8A-4147-A177-3AD203B41FA5}">
                      <a16:colId xmlns:a16="http://schemas.microsoft.com/office/drawing/2014/main" val="3439186014"/>
                    </a:ext>
                  </a:extLst>
                </a:gridCol>
              </a:tblGrid>
              <a:tr h="341148">
                <a:tc>
                  <a:txBody>
                    <a:bodyPr/>
                    <a:lstStyle/>
                    <a:p>
                      <a:pPr algn="ctr" fontAlgn="b"/>
                      <a:r>
                        <a:rPr lang="es-CO" sz="1100" b="1" i="0" u="none" strike="noStrike" dirty="0">
                          <a:solidFill>
                            <a:srgbClr val="000000"/>
                          </a:solidFill>
                          <a:effectLst/>
                          <a:latin typeface="Calibri" panose="020F0502020204030204" pitchFamily="34" charset="0"/>
                        </a:rPr>
                        <a:t> FUENTES DE FINANCIACIÓN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100" b="1" i="0" u="none" strike="noStrike">
                          <a:solidFill>
                            <a:srgbClr val="000000"/>
                          </a:solidFill>
                          <a:effectLst/>
                          <a:latin typeface="Calibri" panose="020F0502020204030204" pitchFamily="34" charset="0"/>
                        </a:rPr>
                        <a:t>PRESUPUESTO DEFINITIVO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24611163"/>
                  </a:ext>
                </a:extLst>
              </a:tr>
              <a:tr h="341148">
                <a:tc>
                  <a:txBody>
                    <a:bodyPr/>
                    <a:lstStyle/>
                    <a:p>
                      <a:pPr algn="l" fontAlgn="b"/>
                      <a:r>
                        <a:rPr lang="es-CO" sz="1100" b="0" i="0" u="none" strike="noStrike">
                          <a:solidFill>
                            <a:srgbClr val="000000"/>
                          </a:solidFill>
                          <a:effectLst/>
                          <a:latin typeface="Calibri" panose="020F0502020204030204" pitchFamily="34" charset="0"/>
                        </a:rPr>
                        <a:t>RECURSOS PROPIOS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1" i="0" u="none" strike="noStrike" dirty="0">
                          <a:solidFill>
                            <a:srgbClr val="000000"/>
                          </a:solidFill>
                          <a:effectLst/>
                          <a:latin typeface="Calibri" panose="020F0502020204030204" pitchFamily="34" charset="0"/>
                        </a:rPr>
                        <a:t>                            1.300.000,00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2919686"/>
                  </a:ext>
                </a:extLst>
              </a:tr>
              <a:tr h="341148">
                <a:tc>
                  <a:txBody>
                    <a:bodyPr/>
                    <a:lstStyle/>
                    <a:p>
                      <a:pPr algn="l" fontAlgn="b"/>
                      <a:r>
                        <a:rPr lang="es-CO" sz="1100" b="0" i="0" u="none" strike="noStrike">
                          <a:solidFill>
                            <a:srgbClr val="000000"/>
                          </a:solidFill>
                          <a:effectLst/>
                          <a:latin typeface="Calibri" panose="020F0502020204030204" pitchFamily="34" charset="0"/>
                        </a:rPr>
                        <a:t> SGP - GRATUIDAD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1" i="0" u="none" strike="noStrike" dirty="0">
                          <a:solidFill>
                            <a:srgbClr val="000000"/>
                          </a:solidFill>
                          <a:effectLst/>
                          <a:latin typeface="Calibri" panose="020F0502020204030204" pitchFamily="34" charset="0"/>
                        </a:rPr>
                        <a:t>                          84.856.205,00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4237191"/>
                  </a:ext>
                </a:extLst>
              </a:tr>
              <a:tr h="341148">
                <a:tc>
                  <a:txBody>
                    <a:bodyPr/>
                    <a:lstStyle/>
                    <a:p>
                      <a:pPr algn="l" fontAlgn="b"/>
                      <a:r>
                        <a:rPr lang="es-CO" sz="1100" b="0" i="0" u="none" strike="noStrike" dirty="0">
                          <a:solidFill>
                            <a:srgbClr val="000000"/>
                          </a:solidFill>
                          <a:effectLst/>
                          <a:latin typeface="Calibri" panose="020F0502020204030204" pitchFamily="34" charset="0"/>
                        </a:rPr>
                        <a:t>SGP - CALIDAD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1" i="0" u="none" strike="noStrike" dirty="0">
                          <a:solidFill>
                            <a:srgbClr val="000000"/>
                          </a:solidFill>
                          <a:effectLst/>
                          <a:latin typeface="Calibri" panose="020F0502020204030204" pitchFamily="34" charset="0"/>
                        </a:rPr>
                        <a:t>                          56.178.682,00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96005758"/>
                  </a:ext>
                </a:extLst>
              </a:tr>
              <a:tr h="341148">
                <a:tc>
                  <a:txBody>
                    <a:bodyPr/>
                    <a:lstStyle/>
                    <a:p>
                      <a:pPr algn="l" fontAlgn="b"/>
                      <a:r>
                        <a:rPr lang="es-CO" sz="1100" b="0" i="0" u="none" strike="noStrike" dirty="0">
                          <a:solidFill>
                            <a:srgbClr val="000000"/>
                          </a:solidFill>
                          <a:effectLst/>
                          <a:latin typeface="Calibri" panose="020F0502020204030204" pitchFamily="34" charset="0"/>
                        </a:rPr>
                        <a:t> RENDIMIENTOS FINANCIEROS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1" i="0" u="none" strike="noStrike" dirty="0">
                          <a:solidFill>
                            <a:srgbClr val="000000"/>
                          </a:solidFill>
                          <a:effectLst/>
                          <a:latin typeface="Calibri" panose="020F0502020204030204" pitchFamily="34" charset="0"/>
                        </a:rPr>
                        <a:t>                                300.000,00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2470131"/>
                  </a:ext>
                </a:extLst>
              </a:tr>
              <a:tr h="341148">
                <a:tc>
                  <a:txBody>
                    <a:bodyPr/>
                    <a:lstStyle/>
                    <a:p>
                      <a:pPr algn="l" fontAlgn="b"/>
                      <a:r>
                        <a:rPr lang="es-CO" sz="1100" b="0" i="0" u="none" strike="noStrike" dirty="0">
                          <a:solidFill>
                            <a:srgbClr val="000000"/>
                          </a:solidFill>
                          <a:effectLst/>
                          <a:latin typeface="Calibri" panose="020F0502020204030204" pitchFamily="34" charset="0"/>
                        </a:rPr>
                        <a:t>RECURSOS DEL BALANCE - PROPIOS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1" i="0" u="none" strike="noStrike" dirty="0">
                          <a:solidFill>
                            <a:srgbClr val="000000"/>
                          </a:solidFill>
                          <a:effectLst/>
                          <a:latin typeface="Calibri" panose="020F0502020204030204" pitchFamily="34" charset="0"/>
                        </a:rPr>
                        <a:t>                                122.278,00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1493123"/>
                  </a:ext>
                </a:extLst>
              </a:tr>
              <a:tr h="341148">
                <a:tc>
                  <a:txBody>
                    <a:bodyPr/>
                    <a:lstStyle/>
                    <a:p>
                      <a:pPr algn="l" fontAlgn="b"/>
                      <a:r>
                        <a:rPr lang="es-CO" sz="1100" b="0" i="0" u="none" strike="noStrike" dirty="0">
                          <a:solidFill>
                            <a:srgbClr val="000000"/>
                          </a:solidFill>
                          <a:effectLst/>
                          <a:latin typeface="Calibri" panose="020F0502020204030204" pitchFamily="34" charset="0"/>
                        </a:rPr>
                        <a:t>RECURSOS DEL BALANCE - GRATUIDAD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1" i="0" u="none" strike="noStrike" dirty="0">
                          <a:solidFill>
                            <a:srgbClr val="000000"/>
                          </a:solidFill>
                          <a:effectLst/>
                          <a:latin typeface="Calibri" panose="020F0502020204030204" pitchFamily="34" charset="0"/>
                        </a:rPr>
                        <a:t>                                             1,00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6878966"/>
                  </a:ext>
                </a:extLst>
              </a:tr>
              <a:tr h="341148">
                <a:tc>
                  <a:txBody>
                    <a:bodyPr/>
                    <a:lstStyle/>
                    <a:p>
                      <a:pPr algn="l" fontAlgn="b"/>
                      <a:r>
                        <a:rPr lang="es-CO" sz="1100" b="0" i="0" u="none" strike="noStrike" dirty="0">
                          <a:solidFill>
                            <a:srgbClr val="000000"/>
                          </a:solidFill>
                          <a:effectLst/>
                          <a:latin typeface="Calibri" panose="020F0502020204030204" pitchFamily="34" charset="0"/>
                        </a:rPr>
                        <a:t>RECURSOS DEL BALANCE - CALIDAD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1" i="0" u="none" strike="noStrike" dirty="0">
                          <a:solidFill>
                            <a:srgbClr val="000000"/>
                          </a:solidFill>
                          <a:effectLst/>
                          <a:latin typeface="Calibri" panose="020F0502020204030204" pitchFamily="34" charset="0"/>
                        </a:rPr>
                        <a:t>                            5.598.678,60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32376771"/>
                  </a:ext>
                </a:extLst>
              </a:tr>
              <a:tr h="341148">
                <a:tc>
                  <a:txBody>
                    <a:bodyPr/>
                    <a:lstStyle/>
                    <a:p>
                      <a:pPr algn="l" fontAlgn="b"/>
                      <a:r>
                        <a:rPr lang="es-MX" sz="1100" b="0" i="0" u="none" strike="noStrike" dirty="0">
                          <a:solidFill>
                            <a:srgbClr val="000000"/>
                          </a:solidFill>
                          <a:effectLst/>
                          <a:latin typeface="Calibri" panose="020F0502020204030204" pitchFamily="34" charset="0"/>
                        </a:rPr>
                        <a:t> RECURSOS DEL BALANCE - RENDIMIENTOS FINANCIEROS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1" i="0" u="none" strike="noStrike" dirty="0">
                          <a:solidFill>
                            <a:srgbClr val="000000"/>
                          </a:solidFill>
                          <a:effectLst/>
                          <a:latin typeface="Calibri" panose="020F0502020204030204" pitchFamily="34" charset="0"/>
                        </a:rPr>
                        <a:t>                                  15.403,00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078683"/>
                  </a:ext>
                </a:extLst>
              </a:tr>
              <a:tr h="341148">
                <a:tc>
                  <a:txBody>
                    <a:bodyPr/>
                    <a:lstStyle/>
                    <a:p>
                      <a:pPr algn="l" fontAlgn="b"/>
                      <a:r>
                        <a:rPr lang="es-MX" sz="1100" b="0" i="0" u="none" strike="noStrike" dirty="0">
                          <a:solidFill>
                            <a:srgbClr val="000000"/>
                          </a:solidFill>
                          <a:effectLst/>
                          <a:latin typeface="Calibri" panose="020F0502020204030204" pitchFamily="34" charset="0"/>
                        </a:rPr>
                        <a:t> TRANSFERENCIAS DEL MUNICIPIO DE SINCELEJO PARA INSCRIPCIÓN PRUEBAS SABER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O" sz="1100" b="1" i="0" u="none" strike="noStrike" dirty="0">
                          <a:solidFill>
                            <a:srgbClr val="000000"/>
                          </a:solidFill>
                          <a:effectLst/>
                          <a:latin typeface="Calibri" panose="020F0502020204030204" pitchFamily="34" charset="0"/>
                        </a:rPr>
                        <a:t>                            2.706.000,00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0393708"/>
                  </a:ext>
                </a:extLst>
              </a:tr>
            </a:tbl>
          </a:graphicData>
        </a:graphic>
      </p:graphicFrame>
    </p:spTree>
    <p:extLst>
      <p:ext uri="{BB962C8B-B14F-4D97-AF65-F5344CB8AC3E}">
        <p14:creationId xmlns:p14="http://schemas.microsoft.com/office/powerpoint/2010/main" val="484700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06236" y="438912"/>
            <a:ext cx="10606542" cy="768096"/>
          </a:xfrm>
          <a:solidFill>
            <a:schemeClr val="accent4">
              <a:lumMod val="40000"/>
              <a:lumOff val="60000"/>
            </a:schemeClr>
          </a:solidFill>
        </p:spPr>
        <p:txBody>
          <a:bodyPr>
            <a:normAutofit fontScale="90000"/>
          </a:bodyPr>
          <a:lstStyle/>
          <a:p>
            <a:pPr algn="ctr">
              <a:defRPr/>
            </a:pPr>
            <a:br>
              <a:rPr lang="es-CO" dirty="0"/>
            </a:br>
            <a:r>
              <a:rPr lang="es-CO" dirty="0"/>
              <a:t>EJECUCIÓN PRESUPUESTAL DE INGRESOS</a:t>
            </a:r>
            <a:br>
              <a:rPr lang="es-CO" sz="3200" b="1" dirty="0">
                <a:ln w="10541" cmpd="sng">
                  <a:solidFill>
                    <a:schemeClr val="accent1">
                      <a:shade val="88000"/>
                      <a:satMod val="110000"/>
                    </a:schemeClr>
                  </a:solidFill>
                  <a:prstDash val="solid"/>
                </a:ln>
                <a:latin typeface="+mn-lt"/>
                <a:ea typeface="+mn-ea"/>
                <a:cs typeface="+mn-cs"/>
              </a:rPr>
            </a:br>
            <a:endParaRPr lang="es-CO" sz="3200" b="1" dirty="0">
              <a:ln w="10541" cmpd="sng">
                <a:solidFill>
                  <a:schemeClr val="accent1">
                    <a:shade val="88000"/>
                    <a:satMod val="110000"/>
                  </a:schemeClr>
                </a:solidFill>
                <a:prstDash val="solid"/>
              </a:ln>
              <a:latin typeface="+mn-lt"/>
              <a:ea typeface="+mn-ea"/>
              <a:cs typeface="+mn-cs"/>
            </a:endParaRPr>
          </a:p>
        </p:txBody>
      </p:sp>
      <p:graphicFrame>
        <p:nvGraphicFramePr>
          <p:cNvPr id="3" name="Tabla 2">
            <a:extLst>
              <a:ext uri="{FF2B5EF4-FFF2-40B4-BE49-F238E27FC236}">
                <a16:creationId xmlns:a16="http://schemas.microsoft.com/office/drawing/2014/main" id="{798947E2-C0C7-42F8-8B0F-231E275BC216}"/>
              </a:ext>
            </a:extLst>
          </p:cNvPr>
          <p:cNvGraphicFramePr>
            <a:graphicFrameLocks noGrp="1"/>
          </p:cNvGraphicFramePr>
          <p:nvPr>
            <p:extLst>
              <p:ext uri="{D42A27DB-BD31-4B8C-83A1-F6EECF244321}">
                <p14:modId xmlns:p14="http://schemas.microsoft.com/office/powerpoint/2010/main" val="3250343028"/>
              </p:ext>
            </p:extLst>
          </p:nvPr>
        </p:nvGraphicFramePr>
        <p:xfrm>
          <a:off x="1033272" y="1636776"/>
          <a:ext cx="9930384" cy="4782310"/>
        </p:xfrm>
        <a:graphic>
          <a:graphicData uri="http://schemas.openxmlformats.org/drawingml/2006/table">
            <a:tbl>
              <a:tblPr>
                <a:tableStyleId>{5C22544A-7EE6-4342-B048-85BDC9FD1C3A}</a:tableStyleId>
              </a:tblPr>
              <a:tblGrid>
                <a:gridCol w="3976964">
                  <a:extLst>
                    <a:ext uri="{9D8B030D-6E8A-4147-A177-3AD203B41FA5}">
                      <a16:colId xmlns:a16="http://schemas.microsoft.com/office/drawing/2014/main" val="3690555191"/>
                    </a:ext>
                  </a:extLst>
                </a:gridCol>
                <a:gridCol w="2180620">
                  <a:extLst>
                    <a:ext uri="{9D8B030D-6E8A-4147-A177-3AD203B41FA5}">
                      <a16:colId xmlns:a16="http://schemas.microsoft.com/office/drawing/2014/main" val="3080826662"/>
                    </a:ext>
                  </a:extLst>
                </a:gridCol>
                <a:gridCol w="1848463">
                  <a:extLst>
                    <a:ext uri="{9D8B030D-6E8A-4147-A177-3AD203B41FA5}">
                      <a16:colId xmlns:a16="http://schemas.microsoft.com/office/drawing/2014/main" val="2620759090"/>
                    </a:ext>
                  </a:extLst>
                </a:gridCol>
                <a:gridCol w="1924337">
                  <a:extLst>
                    <a:ext uri="{9D8B030D-6E8A-4147-A177-3AD203B41FA5}">
                      <a16:colId xmlns:a16="http://schemas.microsoft.com/office/drawing/2014/main" val="3681798477"/>
                    </a:ext>
                  </a:extLst>
                </a:gridCol>
              </a:tblGrid>
              <a:tr h="381630">
                <a:tc gridSpan="4">
                  <a:txBody>
                    <a:bodyPr/>
                    <a:lstStyle/>
                    <a:p>
                      <a:pPr algn="ctr" fontAlgn="b"/>
                      <a:r>
                        <a:rPr lang="es-CO" sz="1400" b="1" u="none" strike="noStrike" dirty="0">
                          <a:effectLst/>
                          <a:latin typeface="Arial" panose="020B0604020202020204" pitchFamily="34" charset="0"/>
                          <a:cs typeface="Arial" panose="020B0604020202020204" pitchFamily="34" charset="0"/>
                        </a:rPr>
                        <a:t>EJECUCION DE INGRESOS 2024</a:t>
                      </a:r>
                      <a:endParaRPr lang="es-CO" sz="1400" b="1"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4095740715"/>
                  </a:ext>
                </a:extLst>
              </a:tr>
              <a:tr h="371880">
                <a:tc>
                  <a:txBody>
                    <a:bodyPr/>
                    <a:lstStyle/>
                    <a:p>
                      <a:pPr algn="ctr" fontAlgn="b"/>
                      <a:r>
                        <a:rPr lang="es-CO" sz="1200" b="1" u="none" strike="noStrike" dirty="0">
                          <a:effectLst/>
                          <a:latin typeface="Arial" panose="020B0604020202020204" pitchFamily="34" charset="0"/>
                          <a:cs typeface="Arial" panose="020B0604020202020204" pitchFamily="34" charset="0"/>
                        </a:rPr>
                        <a:t> FUENTES DE FINANCIACIÓN</a:t>
                      </a:r>
                      <a:endParaRPr lang="es-CO" sz="1200" b="1"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ctr" fontAlgn="b"/>
                      <a:r>
                        <a:rPr lang="es-CO" sz="1200" b="1" u="none" strike="noStrike" dirty="0">
                          <a:effectLst/>
                          <a:latin typeface="Arial" panose="020B0604020202020204" pitchFamily="34" charset="0"/>
                          <a:cs typeface="Arial" panose="020B0604020202020204" pitchFamily="34" charset="0"/>
                        </a:rPr>
                        <a:t>PRESUPUESTO DEFINITIVO </a:t>
                      </a:r>
                      <a:endParaRPr lang="es-CO" sz="1200" b="1"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ctr" fontAlgn="b"/>
                      <a:r>
                        <a:rPr lang="es-CO" sz="1200" b="1" u="none" strike="noStrike" dirty="0">
                          <a:effectLst/>
                          <a:latin typeface="Arial" panose="020B0604020202020204" pitchFamily="34" charset="0"/>
                          <a:cs typeface="Arial" panose="020B0604020202020204" pitchFamily="34" charset="0"/>
                        </a:rPr>
                        <a:t>RECAUDADO </a:t>
                      </a:r>
                      <a:endParaRPr lang="es-CO" sz="1200" b="1"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ctr" fontAlgn="b"/>
                      <a:r>
                        <a:rPr lang="es-CO" sz="1200" b="1" u="none" strike="noStrike" dirty="0">
                          <a:effectLst/>
                          <a:latin typeface="Arial" panose="020B0604020202020204" pitchFamily="34" charset="0"/>
                          <a:cs typeface="Arial" panose="020B0604020202020204" pitchFamily="34" charset="0"/>
                        </a:rPr>
                        <a:t>POR RECAUDAR </a:t>
                      </a:r>
                      <a:endParaRPr lang="es-CO" sz="1200" b="1"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extLst>
                  <a:ext uri="{0D108BD9-81ED-4DB2-BD59-A6C34878D82A}">
                    <a16:rowId xmlns:a16="http://schemas.microsoft.com/office/drawing/2014/main" val="1713929045"/>
                  </a:ext>
                </a:extLst>
              </a:tr>
              <a:tr h="402880">
                <a:tc>
                  <a:txBody>
                    <a:bodyPr/>
                    <a:lstStyle/>
                    <a:p>
                      <a:pPr algn="l" fontAlgn="b"/>
                      <a:r>
                        <a:rPr lang="es-CO" sz="1200" u="none" strike="noStrike" dirty="0">
                          <a:effectLst/>
                          <a:latin typeface="Arial" panose="020B0604020202020204" pitchFamily="34" charset="0"/>
                          <a:cs typeface="Arial" panose="020B0604020202020204" pitchFamily="34" charset="0"/>
                        </a:rPr>
                        <a:t>RECURSOS PROPIOS</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                            1.300.000,00 </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0,00</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a:effectLst/>
                          <a:latin typeface="Arial" panose="020B0604020202020204" pitchFamily="34" charset="0"/>
                          <a:cs typeface="Arial" panose="020B0604020202020204" pitchFamily="34" charset="0"/>
                        </a:rPr>
                        <a:t>                         1.300.000,00 </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237" marR="8237" marT="8237" marB="0" anchor="b"/>
                </a:tc>
                <a:extLst>
                  <a:ext uri="{0D108BD9-81ED-4DB2-BD59-A6C34878D82A}">
                    <a16:rowId xmlns:a16="http://schemas.microsoft.com/office/drawing/2014/main" val="3270221660"/>
                  </a:ext>
                </a:extLst>
              </a:tr>
              <a:tr h="402880">
                <a:tc>
                  <a:txBody>
                    <a:bodyPr/>
                    <a:lstStyle/>
                    <a:p>
                      <a:pPr algn="l" fontAlgn="b"/>
                      <a:r>
                        <a:rPr lang="es-CO" sz="1200" u="none" strike="noStrike" dirty="0">
                          <a:effectLst/>
                          <a:latin typeface="Arial" panose="020B0604020202020204" pitchFamily="34" charset="0"/>
                          <a:cs typeface="Arial" panose="020B0604020202020204" pitchFamily="34" charset="0"/>
                        </a:rPr>
                        <a:t> SGP - GRATUIDAD</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                          84.856.205,00 </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                         84.856.205,00 </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a:effectLst/>
                          <a:latin typeface="Arial" panose="020B0604020202020204" pitchFamily="34" charset="0"/>
                          <a:cs typeface="Arial" panose="020B0604020202020204" pitchFamily="34" charset="0"/>
                        </a:rPr>
                        <a:t>0,00</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237" marR="8237" marT="8237" marB="0" anchor="b"/>
                </a:tc>
                <a:extLst>
                  <a:ext uri="{0D108BD9-81ED-4DB2-BD59-A6C34878D82A}">
                    <a16:rowId xmlns:a16="http://schemas.microsoft.com/office/drawing/2014/main" val="3697426841"/>
                  </a:ext>
                </a:extLst>
              </a:tr>
              <a:tr h="402880">
                <a:tc>
                  <a:txBody>
                    <a:bodyPr/>
                    <a:lstStyle/>
                    <a:p>
                      <a:pPr algn="l" fontAlgn="b"/>
                      <a:r>
                        <a:rPr lang="es-CO" sz="1200" u="none" strike="noStrike">
                          <a:effectLst/>
                          <a:latin typeface="Arial" panose="020B0604020202020204" pitchFamily="34" charset="0"/>
                          <a:cs typeface="Arial" panose="020B0604020202020204" pitchFamily="34" charset="0"/>
                        </a:rPr>
                        <a:t>SGP - CALIDAD</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a:effectLst/>
                          <a:latin typeface="Arial" panose="020B0604020202020204" pitchFamily="34" charset="0"/>
                          <a:cs typeface="Arial" panose="020B0604020202020204" pitchFamily="34" charset="0"/>
                        </a:rPr>
                        <a:t>                          56.178.682,00 </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0,00</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                       56.178.682,00 </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extLst>
                  <a:ext uri="{0D108BD9-81ED-4DB2-BD59-A6C34878D82A}">
                    <a16:rowId xmlns:a16="http://schemas.microsoft.com/office/drawing/2014/main" val="3671230230"/>
                  </a:ext>
                </a:extLst>
              </a:tr>
              <a:tr h="402880">
                <a:tc>
                  <a:txBody>
                    <a:bodyPr/>
                    <a:lstStyle/>
                    <a:p>
                      <a:pPr algn="l" fontAlgn="b"/>
                      <a:r>
                        <a:rPr lang="es-CO" sz="1200" u="none" strike="noStrike">
                          <a:effectLst/>
                          <a:latin typeface="Arial" panose="020B0604020202020204" pitchFamily="34" charset="0"/>
                          <a:cs typeface="Arial" panose="020B0604020202020204" pitchFamily="34" charset="0"/>
                        </a:rPr>
                        <a:t> RENDIMIENTOS FINANCIEROS</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                                300.000,00 </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a:effectLst/>
                          <a:latin typeface="Arial" panose="020B0604020202020204" pitchFamily="34" charset="0"/>
                          <a:cs typeface="Arial" panose="020B0604020202020204" pitchFamily="34" charset="0"/>
                        </a:rPr>
                        <a:t>                                  16.600,00 </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                             283.400,00 </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extLst>
                  <a:ext uri="{0D108BD9-81ED-4DB2-BD59-A6C34878D82A}">
                    <a16:rowId xmlns:a16="http://schemas.microsoft.com/office/drawing/2014/main" val="422184945"/>
                  </a:ext>
                </a:extLst>
              </a:tr>
              <a:tr h="402880">
                <a:tc>
                  <a:txBody>
                    <a:bodyPr/>
                    <a:lstStyle/>
                    <a:p>
                      <a:pPr algn="l" fontAlgn="b"/>
                      <a:r>
                        <a:rPr lang="es-CO" sz="1200" u="none" strike="noStrike">
                          <a:effectLst/>
                          <a:latin typeface="Arial" panose="020B0604020202020204" pitchFamily="34" charset="0"/>
                          <a:cs typeface="Arial" panose="020B0604020202020204" pitchFamily="34" charset="0"/>
                        </a:rPr>
                        <a:t>RECURSOS DEL BALANCE - PROPIOS</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a:effectLst/>
                          <a:latin typeface="Arial" panose="020B0604020202020204" pitchFamily="34" charset="0"/>
                          <a:cs typeface="Arial" panose="020B0604020202020204" pitchFamily="34" charset="0"/>
                        </a:rPr>
                        <a:t>                                122.278,00 </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a:effectLst/>
                          <a:latin typeface="Arial" panose="020B0604020202020204" pitchFamily="34" charset="0"/>
                          <a:cs typeface="Arial" panose="020B0604020202020204" pitchFamily="34" charset="0"/>
                        </a:rPr>
                        <a:t>                               122.278,00 </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0,00</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extLst>
                  <a:ext uri="{0D108BD9-81ED-4DB2-BD59-A6C34878D82A}">
                    <a16:rowId xmlns:a16="http://schemas.microsoft.com/office/drawing/2014/main" val="916215278"/>
                  </a:ext>
                </a:extLst>
              </a:tr>
              <a:tr h="402880">
                <a:tc>
                  <a:txBody>
                    <a:bodyPr/>
                    <a:lstStyle/>
                    <a:p>
                      <a:pPr algn="l" fontAlgn="b"/>
                      <a:r>
                        <a:rPr lang="es-CO" sz="1200" u="none" strike="noStrike">
                          <a:effectLst/>
                          <a:latin typeface="Arial" panose="020B0604020202020204" pitchFamily="34" charset="0"/>
                          <a:cs typeface="Arial" panose="020B0604020202020204" pitchFamily="34" charset="0"/>
                        </a:rPr>
                        <a:t>RECURSOS DEL BALANCE - GRATUIDAD</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a:effectLst/>
                          <a:latin typeface="Arial" panose="020B0604020202020204" pitchFamily="34" charset="0"/>
                          <a:cs typeface="Arial" panose="020B0604020202020204" pitchFamily="34" charset="0"/>
                        </a:rPr>
                        <a:t>                                             1,00 </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a:effectLst/>
                          <a:latin typeface="Arial" panose="020B0604020202020204" pitchFamily="34" charset="0"/>
                          <a:cs typeface="Arial" panose="020B0604020202020204" pitchFamily="34" charset="0"/>
                        </a:rPr>
                        <a:t>                                            1,00 </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0,00</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extLst>
                  <a:ext uri="{0D108BD9-81ED-4DB2-BD59-A6C34878D82A}">
                    <a16:rowId xmlns:a16="http://schemas.microsoft.com/office/drawing/2014/main" val="2945074917"/>
                  </a:ext>
                </a:extLst>
              </a:tr>
              <a:tr h="402880">
                <a:tc>
                  <a:txBody>
                    <a:bodyPr/>
                    <a:lstStyle/>
                    <a:p>
                      <a:pPr algn="l" fontAlgn="b"/>
                      <a:r>
                        <a:rPr lang="es-CO" sz="1200" u="none" strike="noStrike">
                          <a:effectLst/>
                          <a:latin typeface="Arial" panose="020B0604020202020204" pitchFamily="34" charset="0"/>
                          <a:cs typeface="Arial" panose="020B0604020202020204" pitchFamily="34" charset="0"/>
                        </a:rPr>
                        <a:t>RECURSOS DEL BALANCE - CALIDAD</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a:effectLst/>
                          <a:latin typeface="Arial" panose="020B0604020202020204" pitchFamily="34" charset="0"/>
                          <a:cs typeface="Arial" panose="020B0604020202020204" pitchFamily="34" charset="0"/>
                        </a:rPr>
                        <a:t>                            5.598.678,60 </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a:effectLst/>
                          <a:latin typeface="Arial" panose="020B0604020202020204" pitchFamily="34" charset="0"/>
                          <a:cs typeface="Arial" panose="020B0604020202020204" pitchFamily="34" charset="0"/>
                        </a:rPr>
                        <a:t>                            5.598.678,60 </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0,00</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extLst>
                  <a:ext uri="{0D108BD9-81ED-4DB2-BD59-A6C34878D82A}">
                    <a16:rowId xmlns:a16="http://schemas.microsoft.com/office/drawing/2014/main" val="439230322"/>
                  </a:ext>
                </a:extLst>
              </a:tr>
              <a:tr h="402880">
                <a:tc>
                  <a:txBody>
                    <a:bodyPr/>
                    <a:lstStyle/>
                    <a:p>
                      <a:pPr algn="l" fontAlgn="b"/>
                      <a:r>
                        <a:rPr lang="es-MX" sz="1200" u="none" strike="noStrike">
                          <a:effectLst/>
                          <a:latin typeface="Arial" panose="020B0604020202020204" pitchFamily="34" charset="0"/>
                          <a:cs typeface="Arial" panose="020B0604020202020204" pitchFamily="34" charset="0"/>
                        </a:rPr>
                        <a:t> RECURSOS DEL BALANCE - RENDIMIENTOS FINANCIEROS</a:t>
                      </a:r>
                      <a:endParaRPr lang="es-MX" sz="1200" b="0" i="0" u="none" strike="noStrike">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a:effectLst/>
                          <a:latin typeface="Arial" panose="020B0604020202020204" pitchFamily="34" charset="0"/>
                          <a:cs typeface="Arial" panose="020B0604020202020204" pitchFamily="34" charset="0"/>
                        </a:rPr>
                        <a:t>                                  15.403,00 </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a:effectLst/>
                          <a:latin typeface="Arial" panose="020B0604020202020204" pitchFamily="34" charset="0"/>
                          <a:cs typeface="Arial" panose="020B0604020202020204" pitchFamily="34" charset="0"/>
                        </a:rPr>
                        <a:t>                                  15.403,00 </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0,00</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extLst>
                  <a:ext uri="{0D108BD9-81ED-4DB2-BD59-A6C34878D82A}">
                    <a16:rowId xmlns:a16="http://schemas.microsoft.com/office/drawing/2014/main" val="2360769467"/>
                  </a:ext>
                </a:extLst>
              </a:tr>
              <a:tr h="402880">
                <a:tc>
                  <a:txBody>
                    <a:bodyPr/>
                    <a:lstStyle/>
                    <a:p>
                      <a:pPr algn="l" fontAlgn="b"/>
                      <a:r>
                        <a:rPr lang="es-MX" sz="1200" u="none" strike="noStrike">
                          <a:effectLst/>
                          <a:latin typeface="Arial" panose="020B0604020202020204" pitchFamily="34" charset="0"/>
                          <a:cs typeface="Arial" panose="020B0604020202020204" pitchFamily="34" charset="0"/>
                        </a:rPr>
                        <a:t> TRANSFERENCIAS DEL MUNICIPIO DE SINCELEJO PARA INSCRIPCIÓN PRUEBAS SABER</a:t>
                      </a:r>
                      <a:endParaRPr lang="es-MX" sz="1200" b="0" i="0" u="none" strike="noStrike">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a:effectLst/>
                          <a:latin typeface="Arial" panose="020B0604020202020204" pitchFamily="34" charset="0"/>
                          <a:cs typeface="Arial" panose="020B0604020202020204" pitchFamily="34" charset="0"/>
                        </a:rPr>
                        <a:t>                            2.706.000,00 </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a:effectLst/>
                          <a:latin typeface="Arial" panose="020B0604020202020204" pitchFamily="34" charset="0"/>
                          <a:cs typeface="Arial" panose="020B0604020202020204" pitchFamily="34" charset="0"/>
                        </a:rPr>
                        <a:t>                            2.706.000,00 </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0,00</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extLst>
                  <a:ext uri="{0D108BD9-81ED-4DB2-BD59-A6C34878D82A}">
                    <a16:rowId xmlns:a16="http://schemas.microsoft.com/office/drawing/2014/main" val="3779594962"/>
                  </a:ext>
                </a:extLst>
              </a:tr>
              <a:tr h="402880">
                <a:tc>
                  <a:txBody>
                    <a:bodyPr/>
                    <a:lstStyle/>
                    <a:p>
                      <a:pPr algn="ctr" fontAlgn="b"/>
                      <a:r>
                        <a:rPr lang="es-CO" sz="1200" b="1" u="none" strike="noStrike" dirty="0">
                          <a:effectLst/>
                          <a:latin typeface="Arial" panose="020B0604020202020204" pitchFamily="34" charset="0"/>
                          <a:cs typeface="Arial" panose="020B0604020202020204" pitchFamily="34" charset="0"/>
                        </a:rPr>
                        <a:t>TOTALES </a:t>
                      </a:r>
                      <a:endParaRPr lang="es-CO" sz="1200" b="1"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b="1" u="none" strike="noStrike" dirty="0">
                          <a:effectLst/>
                          <a:latin typeface="Arial" panose="020B0604020202020204" pitchFamily="34" charset="0"/>
                          <a:cs typeface="Arial" panose="020B0604020202020204" pitchFamily="34" charset="0"/>
                        </a:rPr>
                        <a:t>                                151.077.247,60 </a:t>
                      </a:r>
                      <a:endParaRPr lang="es-CO" sz="1200" b="1"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b="1" u="none" strike="noStrike" dirty="0">
                          <a:effectLst/>
                          <a:latin typeface="Arial" panose="020B0604020202020204" pitchFamily="34" charset="0"/>
                          <a:cs typeface="Arial" panose="020B0604020202020204" pitchFamily="34" charset="0"/>
                        </a:rPr>
                        <a:t>                          93.315.165,60 </a:t>
                      </a:r>
                      <a:endParaRPr lang="es-CO" sz="1200" b="1"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tc>
                  <a:txBody>
                    <a:bodyPr/>
                    <a:lstStyle/>
                    <a:p>
                      <a:pPr algn="r" fontAlgn="b"/>
                      <a:r>
                        <a:rPr lang="es-CO" sz="1200" b="1" u="none" strike="noStrike" dirty="0">
                          <a:effectLst/>
                          <a:latin typeface="Arial" panose="020B0604020202020204" pitchFamily="34" charset="0"/>
                          <a:cs typeface="Arial" panose="020B0604020202020204" pitchFamily="34" charset="0"/>
                        </a:rPr>
                        <a:t>                       57.762.082,00 </a:t>
                      </a:r>
                      <a:endParaRPr lang="es-CO" sz="1200" b="1" i="0" u="none" strike="noStrike" dirty="0">
                        <a:solidFill>
                          <a:srgbClr val="000000"/>
                        </a:solidFill>
                        <a:effectLst/>
                        <a:latin typeface="Arial" panose="020B0604020202020204" pitchFamily="34" charset="0"/>
                        <a:cs typeface="Arial" panose="020B0604020202020204" pitchFamily="34" charset="0"/>
                      </a:endParaRPr>
                    </a:p>
                  </a:txBody>
                  <a:tcPr marL="8237" marR="8237" marT="8237" marB="0" anchor="b"/>
                </a:tc>
                <a:extLst>
                  <a:ext uri="{0D108BD9-81ED-4DB2-BD59-A6C34878D82A}">
                    <a16:rowId xmlns:a16="http://schemas.microsoft.com/office/drawing/2014/main" val="1569718924"/>
                  </a:ext>
                </a:extLst>
              </a:tr>
            </a:tbl>
          </a:graphicData>
        </a:graphic>
      </p:graphicFrame>
    </p:spTree>
    <p:extLst>
      <p:ext uri="{BB962C8B-B14F-4D97-AF65-F5344CB8AC3E}">
        <p14:creationId xmlns:p14="http://schemas.microsoft.com/office/powerpoint/2010/main" val="344368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65415" y="599617"/>
            <a:ext cx="10074728" cy="1033240"/>
          </a:xfrm>
          <a:solidFill>
            <a:schemeClr val="accent4">
              <a:lumMod val="40000"/>
              <a:lumOff val="60000"/>
            </a:schemeClr>
          </a:solidFill>
        </p:spPr>
        <p:txBody>
          <a:bodyPr>
            <a:normAutofit/>
          </a:bodyPr>
          <a:lstStyle/>
          <a:p>
            <a:pPr algn="ctr">
              <a:defRPr/>
            </a:pPr>
            <a:r>
              <a:rPr lang="es-CO" sz="3200" b="1" dirty="0">
                <a:ln w="10541" cmpd="sng">
                  <a:solidFill>
                    <a:schemeClr val="accent1">
                      <a:shade val="88000"/>
                      <a:satMod val="110000"/>
                    </a:schemeClr>
                  </a:solidFill>
                  <a:prstDash val="solid"/>
                </a:ln>
                <a:latin typeface="+mn-lt"/>
                <a:ea typeface="+mn-ea"/>
                <a:cs typeface="+mn-cs"/>
              </a:rPr>
              <a:t>EJECUCIÓN PRESUPUESTAL DE egresos 2024</a:t>
            </a:r>
          </a:p>
        </p:txBody>
      </p:sp>
      <p:graphicFrame>
        <p:nvGraphicFramePr>
          <p:cNvPr id="5" name="Tabla 4">
            <a:extLst>
              <a:ext uri="{FF2B5EF4-FFF2-40B4-BE49-F238E27FC236}">
                <a16:creationId xmlns:a16="http://schemas.microsoft.com/office/drawing/2014/main" id="{B4C0666E-A25C-4EA7-BBA0-4851763F6C92}"/>
              </a:ext>
            </a:extLst>
          </p:cNvPr>
          <p:cNvGraphicFramePr>
            <a:graphicFrameLocks noGrp="1"/>
          </p:cNvGraphicFramePr>
          <p:nvPr>
            <p:extLst>
              <p:ext uri="{D42A27DB-BD31-4B8C-83A1-F6EECF244321}">
                <p14:modId xmlns:p14="http://schemas.microsoft.com/office/powerpoint/2010/main" val="2482077595"/>
              </p:ext>
            </p:extLst>
          </p:nvPr>
        </p:nvGraphicFramePr>
        <p:xfrm>
          <a:off x="976125" y="2130551"/>
          <a:ext cx="10074728" cy="4313100"/>
        </p:xfrm>
        <a:graphic>
          <a:graphicData uri="http://schemas.openxmlformats.org/drawingml/2006/table">
            <a:tbl>
              <a:tblPr>
                <a:tableStyleId>{5C22544A-7EE6-4342-B048-85BDC9FD1C3A}</a:tableStyleId>
              </a:tblPr>
              <a:tblGrid>
                <a:gridCol w="5241795">
                  <a:extLst>
                    <a:ext uri="{9D8B030D-6E8A-4147-A177-3AD203B41FA5}">
                      <a16:colId xmlns:a16="http://schemas.microsoft.com/office/drawing/2014/main" val="3349891073"/>
                    </a:ext>
                  </a:extLst>
                </a:gridCol>
                <a:gridCol w="1618488">
                  <a:extLst>
                    <a:ext uri="{9D8B030D-6E8A-4147-A177-3AD203B41FA5}">
                      <a16:colId xmlns:a16="http://schemas.microsoft.com/office/drawing/2014/main" val="654546933"/>
                    </a:ext>
                  </a:extLst>
                </a:gridCol>
                <a:gridCol w="1478099">
                  <a:extLst>
                    <a:ext uri="{9D8B030D-6E8A-4147-A177-3AD203B41FA5}">
                      <a16:colId xmlns:a16="http://schemas.microsoft.com/office/drawing/2014/main" val="647529895"/>
                    </a:ext>
                  </a:extLst>
                </a:gridCol>
                <a:gridCol w="1736346">
                  <a:extLst>
                    <a:ext uri="{9D8B030D-6E8A-4147-A177-3AD203B41FA5}">
                      <a16:colId xmlns:a16="http://schemas.microsoft.com/office/drawing/2014/main" val="457028294"/>
                    </a:ext>
                  </a:extLst>
                </a:gridCol>
              </a:tblGrid>
              <a:tr h="188228">
                <a:tc gridSpan="4">
                  <a:txBody>
                    <a:bodyPr/>
                    <a:lstStyle/>
                    <a:p>
                      <a:pPr algn="ctr" fontAlgn="b"/>
                      <a:r>
                        <a:rPr lang="es-MX" sz="1200" b="1" u="none" strike="noStrike" dirty="0">
                          <a:effectLst/>
                        </a:rPr>
                        <a:t>EJECUCIÓN PRESUPUESTAL DE GASTOS E INVERSIONES</a:t>
                      </a:r>
                      <a:endParaRPr lang="es-MX" sz="1200" b="1" i="0" u="none" strike="noStrike" dirty="0">
                        <a:solidFill>
                          <a:srgbClr val="000000"/>
                        </a:solidFill>
                        <a:effectLst/>
                        <a:latin typeface="Calibri" panose="020F0502020204030204" pitchFamily="34" charset="0"/>
                      </a:endParaRPr>
                    </a:p>
                  </a:txBody>
                  <a:tcPr marL="8905" marR="8905" marT="8905" marB="0" anchor="b"/>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629544519"/>
                  </a:ext>
                </a:extLst>
              </a:tr>
              <a:tr h="367716">
                <a:tc>
                  <a:txBody>
                    <a:bodyPr/>
                    <a:lstStyle/>
                    <a:p>
                      <a:pPr algn="ctr" fontAlgn="b"/>
                      <a:r>
                        <a:rPr lang="es-CO" sz="1200" b="1" u="none" strike="noStrike" dirty="0">
                          <a:effectLst/>
                        </a:rPr>
                        <a:t>FUENTES DE FINANCIEACION </a:t>
                      </a:r>
                      <a:endParaRPr lang="es-CO" sz="1200" b="1" i="0" u="none" strike="noStrike" dirty="0">
                        <a:solidFill>
                          <a:srgbClr val="000000"/>
                        </a:solidFill>
                        <a:effectLst/>
                        <a:latin typeface="Calibri" panose="020F0502020204030204" pitchFamily="34" charset="0"/>
                      </a:endParaRPr>
                    </a:p>
                  </a:txBody>
                  <a:tcPr marL="8905" marR="8905" marT="8905" marB="0" anchor="b"/>
                </a:tc>
                <a:tc>
                  <a:txBody>
                    <a:bodyPr/>
                    <a:lstStyle/>
                    <a:p>
                      <a:pPr algn="ctr" fontAlgn="b"/>
                      <a:r>
                        <a:rPr lang="es-CO" sz="1200" b="1" u="none" strike="noStrike" dirty="0">
                          <a:effectLst/>
                        </a:rPr>
                        <a:t>PRESUPUESTO DEFINITIVO</a:t>
                      </a:r>
                      <a:endParaRPr lang="es-CO" sz="1200" b="1" i="0" u="none" strike="noStrike" dirty="0">
                        <a:solidFill>
                          <a:srgbClr val="000000"/>
                        </a:solidFill>
                        <a:effectLst/>
                        <a:latin typeface="Calibri" panose="020F0502020204030204" pitchFamily="34" charset="0"/>
                      </a:endParaRPr>
                    </a:p>
                  </a:txBody>
                  <a:tcPr marL="8905" marR="8905" marT="8905" marB="0" anchor="b"/>
                </a:tc>
                <a:tc>
                  <a:txBody>
                    <a:bodyPr/>
                    <a:lstStyle/>
                    <a:p>
                      <a:pPr algn="ctr" fontAlgn="b"/>
                      <a:r>
                        <a:rPr lang="es-CO" sz="1200" b="1" u="none" strike="noStrike" dirty="0">
                          <a:effectLst/>
                        </a:rPr>
                        <a:t>EJECUTADO </a:t>
                      </a:r>
                      <a:endParaRPr lang="es-CO" sz="1200" b="1" i="0" u="none" strike="noStrike" dirty="0">
                        <a:solidFill>
                          <a:srgbClr val="000000"/>
                        </a:solidFill>
                        <a:effectLst/>
                        <a:latin typeface="Calibri" panose="020F0502020204030204" pitchFamily="34" charset="0"/>
                      </a:endParaRPr>
                    </a:p>
                  </a:txBody>
                  <a:tcPr marL="8905" marR="8905" marT="8905" marB="0" anchor="b"/>
                </a:tc>
                <a:tc>
                  <a:txBody>
                    <a:bodyPr/>
                    <a:lstStyle/>
                    <a:p>
                      <a:pPr algn="ctr" fontAlgn="b"/>
                      <a:r>
                        <a:rPr lang="es-CO" sz="1200" b="1" u="none" strike="noStrike" dirty="0">
                          <a:effectLst/>
                        </a:rPr>
                        <a:t>SALDO POR EJECUTAR</a:t>
                      </a:r>
                      <a:endParaRPr lang="es-CO" sz="1200" b="1" i="0" u="none" strike="noStrike" dirty="0">
                        <a:solidFill>
                          <a:srgbClr val="000000"/>
                        </a:solidFill>
                        <a:effectLst/>
                        <a:latin typeface="Calibri" panose="020F0502020204030204" pitchFamily="34" charset="0"/>
                      </a:endParaRPr>
                    </a:p>
                  </a:txBody>
                  <a:tcPr marL="8905" marR="8905" marT="8905" marB="0" anchor="b"/>
                </a:tc>
                <a:extLst>
                  <a:ext uri="{0D108BD9-81ED-4DB2-BD59-A6C34878D82A}">
                    <a16:rowId xmlns:a16="http://schemas.microsoft.com/office/drawing/2014/main" val="1320025399"/>
                  </a:ext>
                </a:extLst>
              </a:tr>
              <a:tr h="316382">
                <a:tc>
                  <a:txBody>
                    <a:bodyPr/>
                    <a:lstStyle/>
                    <a:p>
                      <a:pPr algn="l" fontAlgn="b"/>
                      <a:r>
                        <a:rPr lang="es-CO" sz="1200" u="none" strike="noStrike" dirty="0">
                          <a:effectLst/>
                          <a:latin typeface="Arial" panose="020B0604020202020204" pitchFamily="34" charset="0"/>
                          <a:cs typeface="Arial" panose="020B0604020202020204" pitchFamily="34" charset="0"/>
                        </a:rPr>
                        <a:t>RECURSOS PROPIOS</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                              1.300.000,00 </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0</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a:effectLst/>
                          <a:latin typeface="Arial" panose="020B0604020202020204" pitchFamily="34" charset="0"/>
                          <a:cs typeface="Arial" panose="020B0604020202020204" pitchFamily="34" charset="0"/>
                        </a:rPr>
                        <a:t>                               1.300.000,00 </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905" marR="8905" marT="8905" marB="0" anchor="b"/>
                </a:tc>
                <a:extLst>
                  <a:ext uri="{0D108BD9-81ED-4DB2-BD59-A6C34878D82A}">
                    <a16:rowId xmlns:a16="http://schemas.microsoft.com/office/drawing/2014/main" val="208868806"/>
                  </a:ext>
                </a:extLst>
              </a:tr>
              <a:tr h="316382">
                <a:tc>
                  <a:txBody>
                    <a:bodyPr/>
                    <a:lstStyle/>
                    <a:p>
                      <a:pPr algn="l" fontAlgn="b"/>
                      <a:r>
                        <a:rPr lang="es-CO" sz="1200" u="none" strike="noStrike" dirty="0">
                          <a:effectLst/>
                          <a:latin typeface="Arial" panose="020B0604020202020204" pitchFamily="34" charset="0"/>
                          <a:cs typeface="Arial" panose="020B0604020202020204" pitchFamily="34" charset="0"/>
                        </a:rPr>
                        <a:t> SGP - GRATUIDAD</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                            84.856.205,00 </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     72.480.949,40 </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                             12.375.255,60 </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extLst>
                  <a:ext uri="{0D108BD9-81ED-4DB2-BD59-A6C34878D82A}">
                    <a16:rowId xmlns:a16="http://schemas.microsoft.com/office/drawing/2014/main" val="971854314"/>
                  </a:ext>
                </a:extLst>
              </a:tr>
              <a:tr h="316382">
                <a:tc>
                  <a:txBody>
                    <a:bodyPr/>
                    <a:lstStyle/>
                    <a:p>
                      <a:pPr algn="l" fontAlgn="b"/>
                      <a:r>
                        <a:rPr lang="es-CO" sz="1200" u="none" strike="noStrike">
                          <a:effectLst/>
                          <a:latin typeface="Arial" panose="020B0604020202020204" pitchFamily="34" charset="0"/>
                          <a:cs typeface="Arial" panose="020B0604020202020204" pitchFamily="34" charset="0"/>
                        </a:rPr>
                        <a:t> SGP - CALIDAD</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                            56.178.682,00 </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0</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                             56.178.682,00 </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extLst>
                  <a:ext uri="{0D108BD9-81ED-4DB2-BD59-A6C34878D82A}">
                    <a16:rowId xmlns:a16="http://schemas.microsoft.com/office/drawing/2014/main" val="240416276"/>
                  </a:ext>
                </a:extLst>
              </a:tr>
              <a:tr h="316382">
                <a:tc>
                  <a:txBody>
                    <a:bodyPr/>
                    <a:lstStyle/>
                    <a:p>
                      <a:pPr algn="l" fontAlgn="b"/>
                      <a:r>
                        <a:rPr lang="es-CO" sz="1200" u="none" strike="noStrike">
                          <a:effectLst/>
                          <a:latin typeface="Arial" panose="020B0604020202020204" pitchFamily="34" charset="0"/>
                          <a:cs typeface="Arial" panose="020B0604020202020204" pitchFamily="34" charset="0"/>
                        </a:rPr>
                        <a:t> RENDIMIENTOS FINANCIEROS</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a:effectLst/>
                          <a:latin typeface="Arial" panose="020B0604020202020204" pitchFamily="34" charset="0"/>
                          <a:cs typeface="Arial" panose="020B0604020202020204" pitchFamily="34" charset="0"/>
                        </a:rPr>
                        <a:t>                                  300.000,00 </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0</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                                   300.000,00 </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extLst>
                  <a:ext uri="{0D108BD9-81ED-4DB2-BD59-A6C34878D82A}">
                    <a16:rowId xmlns:a16="http://schemas.microsoft.com/office/drawing/2014/main" val="440448187"/>
                  </a:ext>
                </a:extLst>
              </a:tr>
              <a:tr h="316382">
                <a:tc>
                  <a:txBody>
                    <a:bodyPr/>
                    <a:lstStyle/>
                    <a:p>
                      <a:pPr algn="l" fontAlgn="b"/>
                      <a:r>
                        <a:rPr lang="es-CO" sz="1200" u="none" strike="noStrike">
                          <a:effectLst/>
                          <a:latin typeface="Arial" panose="020B0604020202020204" pitchFamily="34" charset="0"/>
                          <a:cs typeface="Arial" panose="020B0604020202020204" pitchFamily="34" charset="0"/>
                        </a:rPr>
                        <a:t> RECURSOS DEL BALANCE - PROPIOS</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a:effectLst/>
                          <a:latin typeface="Arial" panose="020B0604020202020204" pitchFamily="34" charset="0"/>
                          <a:cs typeface="Arial" panose="020B0604020202020204" pitchFamily="34" charset="0"/>
                        </a:rPr>
                        <a:t>                                  122.278,00 </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           102.093,00 </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                                     20.185,00 </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extLst>
                  <a:ext uri="{0D108BD9-81ED-4DB2-BD59-A6C34878D82A}">
                    <a16:rowId xmlns:a16="http://schemas.microsoft.com/office/drawing/2014/main" val="421922629"/>
                  </a:ext>
                </a:extLst>
              </a:tr>
              <a:tr h="316382">
                <a:tc>
                  <a:txBody>
                    <a:bodyPr/>
                    <a:lstStyle/>
                    <a:p>
                      <a:pPr algn="l" fontAlgn="b"/>
                      <a:r>
                        <a:rPr lang="es-CO" sz="1200" u="none" strike="noStrike">
                          <a:effectLst/>
                          <a:latin typeface="Arial" panose="020B0604020202020204" pitchFamily="34" charset="0"/>
                          <a:cs typeface="Arial" panose="020B0604020202020204" pitchFamily="34" charset="0"/>
                        </a:rPr>
                        <a:t> RECURSOS DEL BALANCE - GRATUIDAD</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a:effectLst/>
                          <a:latin typeface="Arial" panose="020B0604020202020204" pitchFamily="34" charset="0"/>
                          <a:cs typeface="Arial" panose="020B0604020202020204" pitchFamily="34" charset="0"/>
                        </a:rPr>
                        <a:t>                                               1,00 </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                        1,00 </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0</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extLst>
                  <a:ext uri="{0D108BD9-81ED-4DB2-BD59-A6C34878D82A}">
                    <a16:rowId xmlns:a16="http://schemas.microsoft.com/office/drawing/2014/main" val="1098627034"/>
                  </a:ext>
                </a:extLst>
              </a:tr>
              <a:tr h="316382">
                <a:tc>
                  <a:txBody>
                    <a:bodyPr/>
                    <a:lstStyle/>
                    <a:p>
                      <a:pPr algn="l" fontAlgn="b"/>
                      <a:r>
                        <a:rPr lang="es-CO" sz="1200" u="none" strike="noStrike" dirty="0">
                          <a:effectLst/>
                          <a:latin typeface="Arial" panose="020B0604020202020204" pitchFamily="34" charset="0"/>
                          <a:cs typeface="Arial" panose="020B0604020202020204" pitchFamily="34" charset="0"/>
                        </a:rPr>
                        <a:t> RECURSOS DEL BALANCE - CALIDAD</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a:effectLst/>
                          <a:latin typeface="Arial" panose="020B0604020202020204" pitchFamily="34" charset="0"/>
                          <a:cs typeface="Arial" panose="020B0604020202020204" pitchFamily="34" charset="0"/>
                        </a:rPr>
                        <a:t>                              5.598.678,60 </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        5.598.678,60 </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0</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extLst>
                  <a:ext uri="{0D108BD9-81ED-4DB2-BD59-A6C34878D82A}">
                    <a16:rowId xmlns:a16="http://schemas.microsoft.com/office/drawing/2014/main" val="2622410361"/>
                  </a:ext>
                </a:extLst>
              </a:tr>
              <a:tr h="316382">
                <a:tc>
                  <a:txBody>
                    <a:bodyPr/>
                    <a:lstStyle/>
                    <a:p>
                      <a:pPr algn="l" fontAlgn="b"/>
                      <a:r>
                        <a:rPr lang="es-MX" sz="1200" u="none" strike="noStrike">
                          <a:effectLst/>
                          <a:latin typeface="Arial" panose="020B0604020202020204" pitchFamily="34" charset="0"/>
                          <a:cs typeface="Arial" panose="020B0604020202020204" pitchFamily="34" charset="0"/>
                        </a:rPr>
                        <a:t> RECURSOS DEL BALANCE - RENDIMIENTOS FINANCIEROS</a:t>
                      </a:r>
                      <a:endParaRPr lang="es-MX" sz="1200" b="0" i="0" u="none" strike="noStrike">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a:effectLst/>
                          <a:latin typeface="Arial" panose="020B0604020202020204" pitchFamily="34" charset="0"/>
                          <a:cs typeface="Arial" panose="020B0604020202020204" pitchFamily="34" charset="0"/>
                        </a:rPr>
                        <a:t>                                    15.403,00 </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              15.403,00 </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0</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extLst>
                  <a:ext uri="{0D108BD9-81ED-4DB2-BD59-A6C34878D82A}">
                    <a16:rowId xmlns:a16="http://schemas.microsoft.com/office/drawing/2014/main" val="2166171838"/>
                  </a:ext>
                </a:extLst>
              </a:tr>
              <a:tr h="316382">
                <a:tc>
                  <a:txBody>
                    <a:bodyPr/>
                    <a:lstStyle/>
                    <a:p>
                      <a:pPr algn="ctr" fontAlgn="b"/>
                      <a:r>
                        <a:rPr lang="es-MX" sz="1200" u="none" strike="noStrike" dirty="0">
                          <a:effectLst/>
                          <a:latin typeface="Arial" panose="020B0604020202020204" pitchFamily="34" charset="0"/>
                          <a:cs typeface="Arial" panose="020B0604020202020204" pitchFamily="34" charset="0"/>
                        </a:rPr>
                        <a:t>TRANSFERENCIAS DEL MUNICIPIO DE SINCELEJO PARA INSCRIPCIÓN PRUEBAS SABER</a:t>
                      </a:r>
                      <a:endParaRPr lang="es-MX"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a:effectLst/>
                          <a:latin typeface="Arial" panose="020B0604020202020204" pitchFamily="34" charset="0"/>
                          <a:cs typeface="Arial" panose="020B0604020202020204" pitchFamily="34" charset="0"/>
                        </a:rPr>
                        <a:t>                              2.706.000,00 </a:t>
                      </a:r>
                      <a:endParaRPr lang="es-CO" sz="1200" b="0" i="0" u="none" strike="noStrike">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        2.706.000,00 </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u="none" strike="noStrike" dirty="0">
                          <a:effectLst/>
                          <a:latin typeface="Arial" panose="020B0604020202020204" pitchFamily="34" charset="0"/>
                          <a:cs typeface="Arial" panose="020B0604020202020204" pitchFamily="34" charset="0"/>
                        </a:rPr>
                        <a:t>0</a:t>
                      </a:r>
                      <a:endParaRPr lang="es-CO" sz="1200" b="0"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extLst>
                  <a:ext uri="{0D108BD9-81ED-4DB2-BD59-A6C34878D82A}">
                    <a16:rowId xmlns:a16="http://schemas.microsoft.com/office/drawing/2014/main" val="4216327225"/>
                  </a:ext>
                </a:extLst>
              </a:tr>
              <a:tr h="316382">
                <a:tc>
                  <a:txBody>
                    <a:bodyPr/>
                    <a:lstStyle/>
                    <a:p>
                      <a:pPr algn="ctr" fontAlgn="b"/>
                      <a:r>
                        <a:rPr lang="es-CO" sz="1200" b="1" u="none" strike="noStrike" dirty="0">
                          <a:effectLst/>
                          <a:latin typeface="Arial" panose="020B0604020202020204" pitchFamily="34" charset="0"/>
                          <a:cs typeface="Arial" panose="020B0604020202020204" pitchFamily="34" charset="0"/>
                        </a:rPr>
                        <a:t>TOTALES </a:t>
                      </a:r>
                      <a:endParaRPr lang="es-CO" sz="1200" b="1"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b="1" u="none" strike="noStrike" dirty="0">
                          <a:effectLst/>
                          <a:latin typeface="Arial" panose="020B0604020202020204" pitchFamily="34" charset="0"/>
                          <a:cs typeface="Arial" panose="020B0604020202020204" pitchFamily="34" charset="0"/>
                        </a:rPr>
                        <a:t>                         151.077.247,60 </a:t>
                      </a:r>
                      <a:endParaRPr lang="es-CO" sz="1200" b="1"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b="1" u="none" strike="noStrike" dirty="0">
                          <a:effectLst/>
                          <a:latin typeface="Arial" panose="020B0604020202020204" pitchFamily="34" charset="0"/>
                          <a:cs typeface="Arial" panose="020B0604020202020204" pitchFamily="34" charset="0"/>
                        </a:rPr>
                        <a:t>     80.903.125,00 </a:t>
                      </a:r>
                      <a:endParaRPr lang="es-CO" sz="1200" b="1"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tc>
                  <a:txBody>
                    <a:bodyPr/>
                    <a:lstStyle/>
                    <a:p>
                      <a:pPr algn="r" fontAlgn="b"/>
                      <a:r>
                        <a:rPr lang="es-CO" sz="1200" b="1" u="none" strike="noStrike" dirty="0">
                          <a:effectLst/>
                          <a:latin typeface="Arial" panose="020B0604020202020204" pitchFamily="34" charset="0"/>
                          <a:cs typeface="Arial" panose="020B0604020202020204" pitchFamily="34" charset="0"/>
                        </a:rPr>
                        <a:t>                             70.174.122,60 </a:t>
                      </a:r>
                      <a:endParaRPr lang="es-CO" sz="1200" b="1" i="0" u="none" strike="noStrike" dirty="0">
                        <a:solidFill>
                          <a:srgbClr val="000000"/>
                        </a:solidFill>
                        <a:effectLst/>
                        <a:latin typeface="Arial" panose="020B0604020202020204" pitchFamily="34" charset="0"/>
                        <a:cs typeface="Arial" panose="020B0604020202020204" pitchFamily="34" charset="0"/>
                      </a:endParaRPr>
                    </a:p>
                  </a:txBody>
                  <a:tcPr marL="8905" marR="8905" marT="8905" marB="0" anchor="b"/>
                </a:tc>
                <a:extLst>
                  <a:ext uri="{0D108BD9-81ED-4DB2-BD59-A6C34878D82A}">
                    <a16:rowId xmlns:a16="http://schemas.microsoft.com/office/drawing/2014/main" val="1966875307"/>
                  </a:ext>
                </a:extLst>
              </a:tr>
            </a:tbl>
          </a:graphicData>
        </a:graphic>
      </p:graphicFrame>
    </p:spTree>
    <p:extLst>
      <p:ext uri="{BB962C8B-B14F-4D97-AF65-F5344CB8AC3E}">
        <p14:creationId xmlns:p14="http://schemas.microsoft.com/office/powerpoint/2010/main" val="183015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65415" y="599617"/>
            <a:ext cx="10074728" cy="589103"/>
          </a:xfrm>
          <a:solidFill>
            <a:schemeClr val="accent4">
              <a:lumMod val="40000"/>
              <a:lumOff val="60000"/>
            </a:schemeClr>
          </a:solidFill>
        </p:spPr>
        <p:txBody>
          <a:bodyPr>
            <a:normAutofit fontScale="90000"/>
          </a:bodyPr>
          <a:lstStyle/>
          <a:p>
            <a:pPr algn="ctr">
              <a:defRPr/>
            </a:pPr>
            <a:br>
              <a:rPr lang="es-CO" dirty="0"/>
            </a:br>
            <a:r>
              <a:rPr lang="es-CO" dirty="0"/>
              <a:t>RELACION DE CONTRATOS A JULIO 2024</a:t>
            </a:r>
            <a:br>
              <a:rPr lang="es-CO" sz="3200" b="1" dirty="0">
                <a:ln w="10541" cmpd="sng">
                  <a:solidFill>
                    <a:schemeClr val="accent1">
                      <a:shade val="88000"/>
                      <a:satMod val="110000"/>
                    </a:schemeClr>
                  </a:solidFill>
                  <a:prstDash val="solid"/>
                </a:ln>
                <a:latin typeface="+mn-lt"/>
                <a:ea typeface="+mn-ea"/>
                <a:cs typeface="+mn-cs"/>
              </a:rPr>
            </a:br>
            <a:endParaRPr lang="es-CO" sz="3200" b="1" dirty="0">
              <a:ln w="10541" cmpd="sng">
                <a:solidFill>
                  <a:schemeClr val="accent1">
                    <a:shade val="88000"/>
                    <a:satMod val="110000"/>
                  </a:schemeClr>
                </a:solidFill>
                <a:prstDash val="solid"/>
              </a:ln>
              <a:latin typeface="+mn-lt"/>
              <a:ea typeface="+mn-ea"/>
              <a:cs typeface="+mn-cs"/>
            </a:endParaRPr>
          </a:p>
        </p:txBody>
      </p:sp>
      <p:graphicFrame>
        <p:nvGraphicFramePr>
          <p:cNvPr id="4" name="Tabla 3">
            <a:extLst>
              <a:ext uri="{FF2B5EF4-FFF2-40B4-BE49-F238E27FC236}">
                <a16:creationId xmlns:a16="http://schemas.microsoft.com/office/drawing/2014/main" id="{D943A8DD-8CFA-4E62-AD80-5EA2998C352F}"/>
              </a:ext>
            </a:extLst>
          </p:cNvPr>
          <p:cNvGraphicFramePr>
            <a:graphicFrameLocks noGrp="1"/>
          </p:cNvGraphicFramePr>
          <p:nvPr>
            <p:extLst>
              <p:ext uri="{D42A27DB-BD31-4B8C-83A1-F6EECF244321}">
                <p14:modId xmlns:p14="http://schemas.microsoft.com/office/powerpoint/2010/main" val="548001163"/>
              </p:ext>
            </p:extLst>
          </p:nvPr>
        </p:nvGraphicFramePr>
        <p:xfrm>
          <a:off x="438912" y="1271016"/>
          <a:ext cx="11073385" cy="5098512"/>
        </p:xfrm>
        <a:graphic>
          <a:graphicData uri="http://schemas.openxmlformats.org/drawingml/2006/table">
            <a:tbl>
              <a:tblPr>
                <a:tableStyleId>{5C22544A-7EE6-4342-B048-85BDC9FD1C3A}</a:tableStyleId>
              </a:tblPr>
              <a:tblGrid>
                <a:gridCol w="1662865">
                  <a:extLst>
                    <a:ext uri="{9D8B030D-6E8A-4147-A177-3AD203B41FA5}">
                      <a16:colId xmlns:a16="http://schemas.microsoft.com/office/drawing/2014/main" val="1778124775"/>
                    </a:ext>
                  </a:extLst>
                </a:gridCol>
                <a:gridCol w="826788">
                  <a:extLst>
                    <a:ext uri="{9D8B030D-6E8A-4147-A177-3AD203B41FA5}">
                      <a16:colId xmlns:a16="http://schemas.microsoft.com/office/drawing/2014/main" val="2550573177"/>
                    </a:ext>
                  </a:extLst>
                </a:gridCol>
                <a:gridCol w="1326760">
                  <a:extLst>
                    <a:ext uri="{9D8B030D-6E8A-4147-A177-3AD203B41FA5}">
                      <a16:colId xmlns:a16="http://schemas.microsoft.com/office/drawing/2014/main" val="823344817"/>
                    </a:ext>
                  </a:extLst>
                </a:gridCol>
                <a:gridCol w="740598">
                  <a:extLst>
                    <a:ext uri="{9D8B030D-6E8A-4147-A177-3AD203B41FA5}">
                      <a16:colId xmlns:a16="http://schemas.microsoft.com/office/drawing/2014/main" val="1299680819"/>
                    </a:ext>
                  </a:extLst>
                </a:gridCol>
                <a:gridCol w="1930447">
                  <a:extLst>
                    <a:ext uri="{9D8B030D-6E8A-4147-A177-3AD203B41FA5}">
                      <a16:colId xmlns:a16="http://schemas.microsoft.com/office/drawing/2014/main" val="2446118502"/>
                    </a:ext>
                  </a:extLst>
                </a:gridCol>
                <a:gridCol w="1354427">
                  <a:extLst>
                    <a:ext uri="{9D8B030D-6E8A-4147-A177-3AD203B41FA5}">
                      <a16:colId xmlns:a16="http://schemas.microsoft.com/office/drawing/2014/main" val="3104456188"/>
                    </a:ext>
                  </a:extLst>
                </a:gridCol>
                <a:gridCol w="941663">
                  <a:extLst>
                    <a:ext uri="{9D8B030D-6E8A-4147-A177-3AD203B41FA5}">
                      <a16:colId xmlns:a16="http://schemas.microsoft.com/office/drawing/2014/main" val="46890872"/>
                    </a:ext>
                  </a:extLst>
                </a:gridCol>
                <a:gridCol w="733024">
                  <a:extLst>
                    <a:ext uri="{9D8B030D-6E8A-4147-A177-3AD203B41FA5}">
                      <a16:colId xmlns:a16="http://schemas.microsoft.com/office/drawing/2014/main" val="2729052601"/>
                    </a:ext>
                  </a:extLst>
                </a:gridCol>
                <a:gridCol w="785763">
                  <a:extLst>
                    <a:ext uri="{9D8B030D-6E8A-4147-A177-3AD203B41FA5}">
                      <a16:colId xmlns:a16="http://schemas.microsoft.com/office/drawing/2014/main" val="330270502"/>
                    </a:ext>
                  </a:extLst>
                </a:gridCol>
                <a:gridCol w="771050">
                  <a:extLst>
                    <a:ext uri="{9D8B030D-6E8A-4147-A177-3AD203B41FA5}">
                      <a16:colId xmlns:a16="http://schemas.microsoft.com/office/drawing/2014/main" val="4045047"/>
                    </a:ext>
                  </a:extLst>
                </a:gridCol>
              </a:tblGrid>
              <a:tr h="281335">
                <a:tc>
                  <a:txBody>
                    <a:bodyPr/>
                    <a:lstStyle/>
                    <a:p>
                      <a:pPr algn="ctr" fontAlgn="b"/>
                      <a:r>
                        <a:rPr lang="es-CO" sz="800" b="1" u="none" strike="noStrike" dirty="0">
                          <a:effectLst/>
                          <a:latin typeface="Arial" panose="020B0604020202020204" pitchFamily="34" charset="0"/>
                          <a:cs typeface="Arial" panose="020B0604020202020204" pitchFamily="34" charset="0"/>
                        </a:rPr>
                        <a:t>TIPO DE CONTRATO </a:t>
                      </a:r>
                      <a:endParaRPr lang="es-CO" sz="800" b="1"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ctr" fontAlgn="b"/>
                      <a:r>
                        <a:rPr lang="es-CO" sz="800" b="1" u="none" strike="noStrike" dirty="0">
                          <a:effectLst/>
                          <a:latin typeface="Arial" panose="020B0604020202020204" pitchFamily="34" charset="0"/>
                          <a:cs typeface="Arial" panose="020B0604020202020204" pitchFamily="34" charset="0"/>
                        </a:rPr>
                        <a:t>NUMERO DE CONTRATO </a:t>
                      </a:r>
                      <a:endParaRPr lang="es-CO" sz="800" b="1"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ctr" fontAlgn="b"/>
                      <a:r>
                        <a:rPr lang="es-CO" sz="800" b="1" u="none" strike="noStrike" dirty="0">
                          <a:effectLst/>
                          <a:latin typeface="Arial" panose="020B0604020202020204" pitchFamily="34" charset="0"/>
                          <a:cs typeface="Arial" panose="020B0604020202020204" pitchFamily="34" charset="0"/>
                        </a:rPr>
                        <a:t>CONTRATISTA </a:t>
                      </a:r>
                      <a:endParaRPr lang="es-CO" sz="800" b="1"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ctr" fontAlgn="b"/>
                      <a:r>
                        <a:rPr lang="es-CO" sz="800" b="1" u="none" strike="noStrike" dirty="0">
                          <a:effectLst/>
                          <a:latin typeface="Arial" panose="020B0604020202020204" pitchFamily="34" charset="0"/>
                          <a:cs typeface="Arial" panose="020B0604020202020204" pitchFamily="34" charset="0"/>
                        </a:rPr>
                        <a:t>CEDULA </a:t>
                      </a:r>
                      <a:endParaRPr lang="es-CO" sz="800" b="1"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ctr" fontAlgn="b"/>
                      <a:r>
                        <a:rPr lang="es-CO" sz="800" b="1" u="none" strike="noStrike" dirty="0">
                          <a:effectLst/>
                          <a:latin typeface="Arial" panose="020B0604020202020204" pitchFamily="34" charset="0"/>
                          <a:cs typeface="Arial" panose="020B0604020202020204" pitchFamily="34" charset="0"/>
                        </a:rPr>
                        <a:t>OBJETO DEL CONTRATO </a:t>
                      </a:r>
                      <a:endParaRPr lang="es-CO" sz="800" b="1"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ctr" fontAlgn="b"/>
                      <a:r>
                        <a:rPr lang="es-CO" sz="800" b="1" u="none" strike="noStrike" dirty="0">
                          <a:effectLst/>
                          <a:latin typeface="Arial" panose="020B0604020202020204" pitchFamily="34" charset="0"/>
                          <a:cs typeface="Arial" panose="020B0604020202020204" pitchFamily="34" charset="0"/>
                        </a:rPr>
                        <a:t>FUENTE DE FINANCIACION </a:t>
                      </a:r>
                      <a:endParaRPr lang="es-CO" sz="800" b="1"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ctr" fontAlgn="b"/>
                      <a:r>
                        <a:rPr lang="es-CO" sz="800" b="1" u="none" strike="noStrike" dirty="0">
                          <a:effectLst/>
                          <a:latin typeface="Arial" panose="020B0604020202020204" pitchFamily="34" charset="0"/>
                          <a:cs typeface="Arial" panose="020B0604020202020204" pitchFamily="34" charset="0"/>
                        </a:rPr>
                        <a:t>VALOR DEL CONTRATO </a:t>
                      </a:r>
                      <a:endParaRPr lang="es-CO" sz="800" b="1"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ctr" fontAlgn="b"/>
                      <a:r>
                        <a:rPr lang="es-CO" sz="800" b="1" u="none" strike="noStrike" dirty="0">
                          <a:effectLst/>
                          <a:latin typeface="Arial" panose="020B0604020202020204" pitchFamily="34" charset="0"/>
                          <a:cs typeface="Arial" panose="020B0604020202020204" pitchFamily="34" charset="0"/>
                        </a:rPr>
                        <a:t>DURACION </a:t>
                      </a:r>
                      <a:endParaRPr lang="es-CO" sz="800" b="1"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ctr" fontAlgn="b"/>
                      <a:r>
                        <a:rPr lang="es-CO" sz="800" b="1" u="none" strike="noStrike" dirty="0">
                          <a:effectLst/>
                          <a:latin typeface="Arial" panose="020B0604020202020204" pitchFamily="34" charset="0"/>
                          <a:cs typeface="Arial" panose="020B0604020202020204" pitchFamily="34" charset="0"/>
                        </a:rPr>
                        <a:t>VALOR PAGADO </a:t>
                      </a:r>
                      <a:endParaRPr lang="es-CO" sz="800" b="1"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ctr" fontAlgn="b"/>
                      <a:r>
                        <a:rPr lang="es-CO" sz="800" b="1" u="none" strike="noStrike" dirty="0">
                          <a:effectLst/>
                          <a:latin typeface="Arial" panose="020B0604020202020204" pitchFamily="34" charset="0"/>
                          <a:cs typeface="Arial" panose="020B0604020202020204" pitchFamily="34" charset="0"/>
                        </a:rPr>
                        <a:t>SALDO </a:t>
                      </a:r>
                      <a:endParaRPr lang="es-CO" sz="800" b="1" i="0" u="none" strike="noStrike" dirty="0">
                        <a:effectLst/>
                        <a:latin typeface="Arial" panose="020B0604020202020204" pitchFamily="34" charset="0"/>
                        <a:cs typeface="Arial" panose="020B0604020202020204" pitchFamily="34" charset="0"/>
                      </a:endParaRPr>
                    </a:p>
                  </a:txBody>
                  <a:tcPr marL="6046" marR="6046" marT="6046" marB="0" anchor="b"/>
                </a:tc>
                <a:extLst>
                  <a:ext uri="{0D108BD9-81ED-4DB2-BD59-A6C34878D82A}">
                    <a16:rowId xmlns:a16="http://schemas.microsoft.com/office/drawing/2014/main" val="2072951817"/>
                  </a:ext>
                </a:extLst>
              </a:tr>
              <a:tr h="865045">
                <a:tc>
                  <a:txBody>
                    <a:bodyPr/>
                    <a:lstStyle/>
                    <a:p>
                      <a:pPr algn="l" fontAlgn="ctr"/>
                      <a:r>
                        <a:rPr lang="es-MX" sz="800" u="none" strike="noStrike" dirty="0">
                          <a:effectLst/>
                          <a:latin typeface="Arial" panose="020B0604020202020204" pitchFamily="34" charset="0"/>
                          <a:cs typeface="Arial" panose="020B0604020202020204" pitchFamily="34" charset="0"/>
                        </a:rPr>
                        <a:t>CONTRATO DE PRESTACIÓN DE SERVICIO</a:t>
                      </a:r>
                      <a:endParaRPr lang="es-MX" sz="800" b="0" i="0" u="none" strike="noStrike" dirty="0">
                        <a:effectLst/>
                        <a:latin typeface="Arial" panose="020B0604020202020204" pitchFamily="34" charset="0"/>
                        <a:cs typeface="Arial" panose="020B0604020202020204" pitchFamily="34" charset="0"/>
                      </a:endParaRPr>
                    </a:p>
                  </a:txBody>
                  <a:tcPr marL="6046" marR="6046" marT="6046" marB="0" anchor="ctr"/>
                </a:tc>
                <a:tc>
                  <a:txBody>
                    <a:bodyPr/>
                    <a:lstStyle/>
                    <a:p>
                      <a:pPr algn="l" fontAlgn="b"/>
                      <a:r>
                        <a:rPr lang="es-CO" sz="800" u="none" strike="noStrike">
                          <a:effectLst/>
                          <a:latin typeface="Arial" panose="020B0604020202020204" pitchFamily="34" charset="0"/>
                          <a:cs typeface="Arial" panose="020B0604020202020204" pitchFamily="34" charset="0"/>
                        </a:rPr>
                        <a:t>0001</a:t>
                      </a:r>
                      <a:endParaRPr lang="es-CO" sz="800" b="0" i="0" u="none" strike="noStrike">
                        <a:effectLst/>
                        <a:latin typeface="Arial" panose="020B0604020202020204" pitchFamily="34" charset="0"/>
                        <a:cs typeface="Arial" panose="020B0604020202020204" pitchFamily="34" charset="0"/>
                      </a:endParaRPr>
                    </a:p>
                  </a:txBody>
                  <a:tcPr marL="6046" marR="6046" marT="6046" marB="0" anchor="b"/>
                </a:tc>
                <a:tc>
                  <a:txBody>
                    <a:bodyPr/>
                    <a:lstStyle/>
                    <a:p>
                      <a:pPr algn="l" fontAlgn="b"/>
                      <a:r>
                        <a:rPr lang="es-CO" sz="800" u="none" strike="noStrike">
                          <a:effectLst/>
                          <a:latin typeface="Arial" panose="020B0604020202020204" pitchFamily="34" charset="0"/>
                          <a:cs typeface="Arial" panose="020B0604020202020204" pitchFamily="34" charset="0"/>
                        </a:rPr>
                        <a:t>LORENA PAOLA TOUS RIVERA</a:t>
                      </a:r>
                      <a:endParaRPr lang="es-CO" sz="800" b="0" i="0" u="none" strike="noStrike">
                        <a:effectLst/>
                        <a:latin typeface="Arial" panose="020B0604020202020204" pitchFamily="34" charset="0"/>
                        <a:cs typeface="Arial" panose="020B0604020202020204" pitchFamily="34" charset="0"/>
                      </a:endParaRPr>
                    </a:p>
                  </a:txBody>
                  <a:tcPr marL="6046" marR="6046" marT="6046" marB="0" anchor="b"/>
                </a:tc>
                <a:tc>
                  <a:txBody>
                    <a:bodyPr/>
                    <a:lstStyle/>
                    <a:p>
                      <a:pPr algn="l" fontAlgn="b"/>
                      <a:r>
                        <a:rPr lang="es-CO" sz="800" u="none" strike="noStrike" dirty="0">
                          <a:effectLst/>
                          <a:latin typeface="Arial" panose="020B0604020202020204" pitchFamily="34" charset="0"/>
                          <a:cs typeface="Arial" panose="020B0604020202020204" pitchFamily="34" charset="0"/>
                        </a:rPr>
                        <a:t>64695977</a:t>
                      </a:r>
                      <a:endParaRPr lang="es-CO" sz="800" b="0"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l" fontAlgn="b"/>
                      <a:r>
                        <a:rPr lang="es-MX" sz="800" u="none" strike="noStrike" dirty="0">
                          <a:effectLst/>
                          <a:latin typeface="Arial" panose="020B0604020202020204" pitchFamily="34" charset="0"/>
                          <a:cs typeface="Arial" panose="020B0604020202020204" pitchFamily="34" charset="0"/>
                        </a:rPr>
                        <a:t>PRESTACIÓN DE SERVICIOS PROFESIONALES PARA LA ASESORÍA CONTABLE A LA INSTITUCIÓN EDUCATIVA TÉCNICO AGROPECUARIO LA ARENA POR 2 MESES  DE LA VIGENCIA 2024</a:t>
                      </a:r>
                      <a:endParaRPr lang="es-MX" sz="800" b="0"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l" fontAlgn="b"/>
                      <a:r>
                        <a:rPr lang="es-CO" sz="800" u="none" strike="noStrike" dirty="0">
                          <a:effectLst/>
                          <a:latin typeface="Arial" panose="020B0604020202020204" pitchFamily="34" charset="0"/>
                          <a:cs typeface="Arial" panose="020B0604020202020204" pitchFamily="34" charset="0"/>
                        </a:rPr>
                        <a:t>RECURSOS DEL BALANCE - CALIDAD</a:t>
                      </a:r>
                      <a:endParaRPr lang="es-CO" sz="800" b="0"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r" fontAlgn="b"/>
                      <a:r>
                        <a:rPr lang="es-CO" sz="800" u="none" strike="noStrike" dirty="0">
                          <a:effectLst/>
                          <a:latin typeface="Arial" panose="020B0604020202020204" pitchFamily="34" charset="0"/>
                          <a:cs typeface="Arial" panose="020B0604020202020204" pitchFamily="34" charset="0"/>
                        </a:rPr>
                        <a:t>$ 2.149.454,00</a:t>
                      </a:r>
                      <a:endParaRPr lang="es-CO" sz="800" b="0"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r" fontAlgn="b"/>
                      <a:r>
                        <a:rPr lang="es-CO" sz="800" u="none" strike="noStrike" dirty="0">
                          <a:effectLst/>
                          <a:latin typeface="Arial" panose="020B0604020202020204" pitchFamily="34" charset="0"/>
                          <a:cs typeface="Arial" panose="020B0604020202020204" pitchFamily="34" charset="0"/>
                        </a:rPr>
                        <a:t>60</a:t>
                      </a:r>
                      <a:endParaRPr lang="es-CO" sz="800" b="0"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r" fontAlgn="b"/>
                      <a:r>
                        <a:rPr lang="es-CO" sz="800" u="none" strike="noStrike" dirty="0">
                          <a:effectLst/>
                          <a:latin typeface="Arial" panose="020B0604020202020204" pitchFamily="34" charset="0"/>
                          <a:cs typeface="Arial" panose="020B0604020202020204" pitchFamily="34" charset="0"/>
                        </a:rPr>
                        <a:t>$ 2.149.454,00</a:t>
                      </a:r>
                      <a:endParaRPr lang="es-CO" sz="800" b="0"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r" fontAlgn="b"/>
                      <a:r>
                        <a:rPr lang="es-CO" sz="800" u="none" strike="noStrike" dirty="0">
                          <a:effectLst/>
                          <a:latin typeface="Arial" panose="020B0604020202020204" pitchFamily="34" charset="0"/>
                          <a:cs typeface="Arial" panose="020B0604020202020204" pitchFamily="34" charset="0"/>
                        </a:rPr>
                        <a:t>$ 0,00</a:t>
                      </a:r>
                      <a:endParaRPr lang="es-CO" sz="800" b="0" i="0" u="none" strike="noStrike" dirty="0">
                        <a:effectLst/>
                        <a:latin typeface="Arial" panose="020B0604020202020204" pitchFamily="34" charset="0"/>
                        <a:cs typeface="Arial" panose="020B0604020202020204" pitchFamily="34" charset="0"/>
                      </a:endParaRPr>
                    </a:p>
                  </a:txBody>
                  <a:tcPr marL="6046" marR="6046" marT="6046" marB="0" anchor="b"/>
                </a:tc>
                <a:extLst>
                  <a:ext uri="{0D108BD9-81ED-4DB2-BD59-A6C34878D82A}">
                    <a16:rowId xmlns:a16="http://schemas.microsoft.com/office/drawing/2014/main" val="2810442988"/>
                  </a:ext>
                </a:extLst>
              </a:tr>
              <a:tr h="1233171">
                <a:tc>
                  <a:txBody>
                    <a:bodyPr/>
                    <a:lstStyle/>
                    <a:p>
                      <a:pPr algn="l" fontAlgn="ctr"/>
                      <a:r>
                        <a:rPr lang="es-MX" sz="800" u="none" strike="noStrike">
                          <a:effectLst/>
                          <a:latin typeface="Arial" panose="020B0604020202020204" pitchFamily="34" charset="0"/>
                          <a:cs typeface="Arial" panose="020B0604020202020204" pitchFamily="34" charset="0"/>
                        </a:rPr>
                        <a:t>CONTRATO DE PRESTACIÓN DE SERVICIO</a:t>
                      </a:r>
                      <a:endParaRPr lang="es-MX" sz="800" b="0" i="0" u="none" strike="noStrike">
                        <a:effectLst/>
                        <a:latin typeface="Arial" panose="020B0604020202020204" pitchFamily="34" charset="0"/>
                        <a:cs typeface="Arial" panose="020B0604020202020204" pitchFamily="34" charset="0"/>
                      </a:endParaRPr>
                    </a:p>
                  </a:txBody>
                  <a:tcPr marL="6046" marR="6046" marT="6046" marB="0" anchor="ctr"/>
                </a:tc>
                <a:tc>
                  <a:txBody>
                    <a:bodyPr/>
                    <a:lstStyle/>
                    <a:p>
                      <a:pPr algn="l" fontAlgn="b"/>
                      <a:r>
                        <a:rPr lang="es-CO" sz="800" u="none" strike="noStrike">
                          <a:effectLst/>
                          <a:latin typeface="Arial" panose="020B0604020202020204" pitchFamily="34" charset="0"/>
                          <a:cs typeface="Arial" panose="020B0604020202020204" pitchFamily="34" charset="0"/>
                        </a:rPr>
                        <a:t>0002</a:t>
                      </a:r>
                      <a:endParaRPr lang="es-CO" sz="800" b="0" i="0" u="none" strike="noStrike">
                        <a:effectLst/>
                        <a:latin typeface="Arial" panose="020B0604020202020204" pitchFamily="34" charset="0"/>
                        <a:cs typeface="Arial" panose="020B0604020202020204" pitchFamily="34" charset="0"/>
                      </a:endParaRPr>
                    </a:p>
                  </a:txBody>
                  <a:tcPr marL="6046" marR="6046" marT="6046" marB="0" anchor="b"/>
                </a:tc>
                <a:tc>
                  <a:txBody>
                    <a:bodyPr/>
                    <a:lstStyle/>
                    <a:p>
                      <a:pPr algn="l" fontAlgn="b"/>
                      <a:r>
                        <a:rPr lang="es-CO" sz="800" u="none" strike="noStrike">
                          <a:effectLst/>
                          <a:latin typeface="Arial" panose="020B0604020202020204" pitchFamily="34" charset="0"/>
                          <a:cs typeface="Arial" panose="020B0604020202020204" pitchFamily="34" charset="0"/>
                        </a:rPr>
                        <a:t>FABIO ANDRÉS PÉREZ RODRIGUEZ</a:t>
                      </a:r>
                      <a:endParaRPr lang="es-CO" sz="800" b="0" i="0" u="none" strike="noStrike">
                        <a:effectLst/>
                        <a:latin typeface="Arial" panose="020B0604020202020204" pitchFamily="34" charset="0"/>
                        <a:cs typeface="Arial" panose="020B0604020202020204" pitchFamily="34" charset="0"/>
                      </a:endParaRPr>
                    </a:p>
                  </a:txBody>
                  <a:tcPr marL="6046" marR="6046" marT="6046" marB="0" anchor="b"/>
                </a:tc>
                <a:tc>
                  <a:txBody>
                    <a:bodyPr/>
                    <a:lstStyle/>
                    <a:p>
                      <a:pPr algn="l" fontAlgn="b"/>
                      <a:r>
                        <a:rPr lang="es-CO" sz="800" u="none" strike="noStrike" dirty="0">
                          <a:effectLst/>
                          <a:latin typeface="Arial" panose="020B0604020202020204" pitchFamily="34" charset="0"/>
                          <a:cs typeface="Arial" panose="020B0604020202020204" pitchFamily="34" charset="0"/>
                        </a:rPr>
                        <a:t>1102812042</a:t>
                      </a:r>
                      <a:endParaRPr lang="es-CO" sz="800" b="0"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l" fontAlgn="b"/>
                      <a:r>
                        <a:rPr lang="es-CO" sz="800" u="none" strike="noStrike">
                          <a:effectLst/>
                          <a:latin typeface="Arial" panose="020B0604020202020204" pitchFamily="34" charset="0"/>
                          <a:cs typeface="Arial" panose="020B0604020202020204" pitchFamily="34" charset="0"/>
                        </a:rPr>
                        <a:t>SERVICIO DE MANTENIMIENTO DE 14 DE VENTILADORES DE TECHO QUE  INCLUYE (CAMBIO DE BALINERAS Y CAPACITOR), MANTENIMIENTO PREVENTIVO DE  2 AIRES ACONDICIONADOS SUMINISTRO E INSTALACION DE 20 TUBOS LED DE 18 WATT Y SUMINISTRO E INSTALACION DE  10 TOMAS R</a:t>
                      </a:r>
                      <a:endParaRPr lang="es-CO" sz="800" b="0" i="0" u="none" strike="noStrike">
                        <a:effectLst/>
                        <a:latin typeface="Arial" panose="020B0604020202020204" pitchFamily="34" charset="0"/>
                        <a:cs typeface="Arial" panose="020B0604020202020204" pitchFamily="34" charset="0"/>
                      </a:endParaRPr>
                    </a:p>
                  </a:txBody>
                  <a:tcPr marL="6046" marR="6046" marT="6046" marB="0" anchor="b"/>
                </a:tc>
                <a:tc>
                  <a:txBody>
                    <a:bodyPr/>
                    <a:lstStyle/>
                    <a:p>
                      <a:pPr algn="l" fontAlgn="b"/>
                      <a:r>
                        <a:rPr lang="es-CO" sz="800" u="none" strike="noStrike" dirty="0">
                          <a:effectLst/>
                          <a:latin typeface="Arial" panose="020B0604020202020204" pitchFamily="34" charset="0"/>
                          <a:cs typeface="Arial" panose="020B0604020202020204" pitchFamily="34" charset="0"/>
                        </a:rPr>
                        <a:t>RECURSOS DEL BALANCE - CALIDAD</a:t>
                      </a:r>
                      <a:endParaRPr lang="es-CO" sz="800" b="0"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r" fontAlgn="b"/>
                      <a:r>
                        <a:rPr lang="es-CO" sz="800" u="none" strike="noStrike" dirty="0">
                          <a:effectLst/>
                          <a:latin typeface="Arial" panose="020B0604020202020204" pitchFamily="34" charset="0"/>
                          <a:cs typeface="Arial" panose="020B0604020202020204" pitchFamily="34" charset="0"/>
                        </a:rPr>
                        <a:t>$ 2.180.000,00</a:t>
                      </a:r>
                      <a:endParaRPr lang="es-CO" sz="800" b="0"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r" fontAlgn="b"/>
                      <a:r>
                        <a:rPr lang="es-CO" sz="800" u="none" strike="noStrike">
                          <a:effectLst/>
                          <a:latin typeface="Arial" panose="020B0604020202020204" pitchFamily="34" charset="0"/>
                          <a:cs typeface="Arial" panose="020B0604020202020204" pitchFamily="34" charset="0"/>
                        </a:rPr>
                        <a:t>5</a:t>
                      </a:r>
                      <a:endParaRPr lang="es-CO" sz="800" b="0" i="0" u="none" strike="noStrike">
                        <a:effectLst/>
                        <a:latin typeface="Arial" panose="020B0604020202020204" pitchFamily="34" charset="0"/>
                        <a:cs typeface="Arial" panose="020B0604020202020204" pitchFamily="34" charset="0"/>
                      </a:endParaRPr>
                    </a:p>
                  </a:txBody>
                  <a:tcPr marL="6046" marR="6046" marT="6046" marB="0" anchor="b"/>
                </a:tc>
                <a:tc>
                  <a:txBody>
                    <a:bodyPr/>
                    <a:lstStyle/>
                    <a:p>
                      <a:pPr algn="r" fontAlgn="b"/>
                      <a:r>
                        <a:rPr lang="es-CO" sz="800" u="none" strike="noStrike" dirty="0">
                          <a:effectLst/>
                          <a:latin typeface="Arial" panose="020B0604020202020204" pitchFamily="34" charset="0"/>
                          <a:cs typeface="Arial" panose="020B0604020202020204" pitchFamily="34" charset="0"/>
                        </a:rPr>
                        <a:t>$ 2.180.000,00</a:t>
                      </a:r>
                      <a:endParaRPr lang="es-CO" sz="800" b="0"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r" fontAlgn="b"/>
                      <a:r>
                        <a:rPr lang="es-CO" sz="800" u="none" strike="noStrike">
                          <a:effectLst/>
                          <a:latin typeface="Arial" panose="020B0604020202020204" pitchFamily="34" charset="0"/>
                          <a:cs typeface="Arial" panose="020B0604020202020204" pitchFamily="34" charset="0"/>
                        </a:rPr>
                        <a:t>$ 0,00</a:t>
                      </a:r>
                      <a:endParaRPr lang="es-CO" sz="800" b="0" i="0" u="none" strike="noStrike">
                        <a:effectLst/>
                        <a:latin typeface="Arial" panose="020B0604020202020204" pitchFamily="34" charset="0"/>
                        <a:cs typeface="Arial" panose="020B0604020202020204" pitchFamily="34" charset="0"/>
                      </a:endParaRPr>
                    </a:p>
                  </a:txBody>
                  <a:tcPr marL="6046" marR="6046" marT="6046" marB="0" anchor="b"/>
                </a:tc>
                <a:extLst>
                  <a:ext uri="{0D108BD9-81ED-4DB2-BD59-A6C34878D82A}">
                    <a16:rowId xmlns:a16="http://schemas.microsoft.com/office/drawing/2014/main" val="512917540"/>
                  </a:ext>
                </a:extLst>
              </a:tr>
              <a:tr h="742895">
                <a:tc>
                  <a:txBody>
                    <a:bodyPr/>
                    <a:lstStyle/>
                    <a:p>
                      <a:pPr algn="l" fontAlgn="ctr"/>
                      <a:r>
                        <a:rPr lang="es-MX" sz="800" u="none" strike="noStrike">
                          <a:effectLst/>
                          <a:latin typeface="Arial" panose="020B0604020202020204" pitchFamily="34" charset="0"/>
                          <a:cs typeface="Arial" panose="020B0604020202020204" pitchFamily="34" charset="0"/>
                        </a:rPr>
                        <a:t>CONTRATO DE PRESTACIÓN DE SERVICIO</a:t>
                      </a:r>
                      <a:endParaRPr lang="es-MX" sz="800" b="0" i="0" u="none" strike="noStrike">
                        <a:effectLst/>
                        <a:latin typeface="Arial" panose="020B0604020202020204" pitchFamily="34" charset="0"/>
                        <a:cs typeface="Arial" panose="020B0604020202020204" pitchFamily="34" charset="0"/>
                      </a:endParaRPr>
                    </a:p>
                  </a:txBody>
                  <a:tcPr marL="6046" marR="6046" marT="6046" marB="0" anchor="ctr"/>
                </a:tc>
                <a:tc>
                  <a:txBody>
                    <a:bodyPr/>
                    <a:lstStyle/>
                    <a:p>
                      <a:pPr algn="l" fontAlgn="b"/>
                      <a:r>
                        <a:rPr lang="es-CO" sz="800" u="none" strike="noStrike">
                          <a:effectLst/>
                          <a:latin typeface="Arial" panose="020B0604020202020204" pitchFamily="34" charset="0"/>
                          <a:cs typeface="Arial" panose="020B0604020202020204" pitchFamily="34" charset="0"/>
                        </a:rPr>
                        <a:t>0003</a:t>
                      </a:r>
                      <a:endParaRPr lang="es-CO" sz="800" b="0" i="0" u="none" strike="noStrike">
                        <a:effectLst/>
                        <a:latin typeface="Arial" panose="020B0604020202020204" pitchFamily="34" charset="0"/>
                        <a:cs typeface="Arial" panose="020B0604020202020204" pitchFamily="34" charset="0"/>
                      </a:endParaRPr>
                    </a:p>
                  </a:txBody>
                  <a:tcPr marL="6046" marR="6046" marT="6046" marB="0" anchor="b"/>
                </a:tc>
                <a:tc>
                  <a:txBody>
                    <a:bodyPr/>
                    <a:lstStyle/>
                    <a:p>
                      <a:pPr algn="l" fontAlgn="b"/>
                      <a:r>
                        <a:rPr lang="es-CO" sz="800" u="none" strike="noStrike">
                          <a:effectLst/>
                          <a:latin typeface="Arial" panose="020B0604020202020204" pitchFamily="34" charset="0"/>
                          <a:cs typeface="Arial" panose="020B0604020202020204" pitchFamily="34" charset="0"/>
                        </a:rPr>
                        <a:t>LORENA PAOLA TOUS RIVERA</a:t>
                      </a:r>
                      <a:endParaRPr lang="es-CO" sz="800" b="0" i="0" u="none" strike="noStrike">
                        <a:effectLst/>
                        <a:latin typeface="Arial" panose="020B0604020202020204" pitchFamily="34" charset="0"/>
                        <a:cs typeface="Arial" panose="020B0604020202020204" pitchFamily="34" charset="0"/>
                      </a:endParaRPr>
                    </a:p>
                  </a:txBody>
                  <a:tcPr marL="6046" marR="6046" marT="6046" marB="0" anchor="b"/>
                </a:tc>
                <a:tc>
                  <a:txBody>
                    <a:bodyPr/>
                    <a:lstStyle/>
                    <a:p>
                      <a:pPr algn="l" fontAlgn="b"/>
                      <a:r>
                        <a:rPr lang="es-CO" sz="800" u="none" strike="noStrike" dirty="0">
                          <a:effectLst/>
                          <a:latin typeface="Arial" panose="020B0604020202020204" pitchFamily="34" charset="0"/>
                          <a:cs typeface="Arial" panose="020B0604020202020204" pitchFamily="34" charset="0"/>
                        </a:rPr>
                        <a:t>64695977</a:t>
                      </a:r>
                      <a:endParaRPr lang="es-CO" sz="800" b="0"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l" fontAlgn="b"/>
                      <a:r>
                        <a:rPr lang="es-MX" sz="800" u="none" strike="noStrike">
                          <a:effectLst/>
                          <a:latin typeface="Arial" panose="020B0604020202020204" pitchFamily="34" charset="0"/>
                          <a:cs typeface="Arial" panose="020B0604020202020204" pitchFamily="34" charset="0"/>
                        </a:rPr>
                        <a:t>PRESTACIÓN DE SERVICIOS PROFESIONALES PARA LA ASESORÍA CONTABLE A LA INSTITUCIÓN EDUCATIVA TÉCNICO AGROPECUARIO LA ARENA PARA LA VIGENCIA 2024."</a:t>
                      </a:r>
                      <a:endParaRPr lang="es-MX" sz="800" b="0" i="0" u="none" strike="noStrike">
                        <a:effectLst/>
                        <a:latin typeface="Arial" panose="020B0604020202020204" pitchFamily="34" charset="0"/>
                        <a:cs typeface="Arial" panose="020B0604020202020204" pitchFamily="34" charset="0"/>
                      </a:endParaRPr>
                    </a:p>
                  </a:txBody>
                  <a:tcPr marL="6046" marR="6046" marT="6046" marB="0" anchor="b"/>
                </a:tc>
                <a:tc>
                  <a:txBody>
                    <a:bodyPr/>
                    <a:lstStyle/>
                    <a:p>
                      <a:pPr algn="l" fontAlgn="b"/>
                      <a:r>
                        <a:rPr lang="es-CO" sz="800" u="none" strike="noStrike">
                          <a:effectLst/>
                          <a:latin typeface="Arial" panose="020B0604020202020204" pitchFamily="34" charset="0"/>
                          <a:cs typeface="Arial" panose="020B0604020202020204" pitchFamily="34" charset="0"/>
                        </a:rPr>
                        <a:t>SGP - GRATUIDAD</a:t>
                      </a:r>
                      <a:endParaRPr lang="es-CO" sz="800" b="0" i="0" u="none" strike="noStrike">
                        <a:effectLst/>
                        <a:latin typeface="Arial" panose="020B0604020202020204" pitchFamily="34" charset="0"/>
                        <a:cs typeface="Arial" panose="020B0604020202020204" pitchFamily="34" charset="0"/>
                      </a:endParaRPr>
                    </a:p>
                  </a:txBody>
                  <a:tcPr marL="6046" marR="6046" marT="6046" marB="0" anchor="b"/>
                </a:tc>
                <a:tc>
                  <a:txBody>
                    <a:bodyPr/>
                    <a:lstStyle/>
                    <a:p>
                      <a:pPr algn="r" fontAlgn="b"/>
                      <a:r>
                        <a:rPr lang="es-CO" sz="800" u="none" strike="noStrike" dirty="0">
                          <a:effectLst/>
                          <a:latin typeface="Arial" panose="020B0604020202020204" pitchFamily="34" charset="0"/>
                          <a:cs typeface="Arial" panose="020B0604020202020204" pitchFamily="34" charset="0"/>
                        </a:rPr>
                        <a:t>$ 9.672.546,00</a:t>
                      </a:r>
                      <a:endParaRPr lang="es-CO" sz="800" b="0"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r" fontAlgn="b"/>
                      <a:r>
                        <a:rPr lang="es-CO" sz="800" u="none" strike="noStrike" dirty="0">
                          <a:effectLst/>
                          <a:latin typeface="Arial" panose="020B0604020202020204" pitchFamily="34" charset="0"/>
                          <a:cs typeface="Arial" panose="020B0604020202020204" pitchFamily="34" charset="0"/>
                        </a:rPr>
                        <a:t>233</a:t>
                      </a:r>
                      <a:endParaRPr lang="es-CO" sz="800" b="0"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r" fontAlgn="b"/>
                      <a:r>
                        <a:rPr lang="es-CO" sz="800" u="none" strike="noStrike" dirty="0">
                          <a:effectLst/>
                          <a:latin typeface="Arial" panose="020B0604020202020204" pitchFamily="34" charset="0"/>
                          <a:cs typeface="Arial" panose="020B0604020202020204" pitchFamily="34" charset="0"/>
                        </a:rPr>
                        <a:t>$ 3.627.186,75</a:t>
                      </a:r>
                      <a:endParaRPr lang="es-CO" sz="800" b="0"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r" fontAlgn="b"/>
                      <a:r>
                        <a:rPr lang="es-CO" sz="800" u="none" strike="noStrike">
                          <a:effectLst/>
                          <a:latin typeface="Arial" panose="020B0604020202020204" pitchFamily="34" charset="0"/>
                          <a:cs typeface="Arial" panose="020B0604020202020204" pitchFamily="34" charset="0"/>
                        </a:rPr>
                        <a:t>$ 6.045.359,25</a:t>
                      </a:r>
                      <a:endParaRPr lang="es-CO" sz="800" b="0" i="0" u="none" strike="noStrike">
                        <a:effectLst/>
                        <a:latin typeface="Arial" panose="020B0604020202020204" pitchFamily="34" charset="0"/>
                        <a:cs typeface="Arial" panose="020B0604020202020204" pitchFamily="34" charset="0"/>
                      </a:endParaRPr>
                    </a:p>
                  </a:txBody>
                  <a:tcPr marL="6046" marR="6046" marT="6046" marB="0" anchor="b"/>
                </a:tc>
                <a:extLst>
                  <a:ext uri="{0D108BD9-81ED-4DB2-BD59-A6C34878D82A}">
                    <a16:rowId xmlns:a16="http://schemas.microsoft.com/office/drawing/2014/main" val="690447299"/>
                  </a:ext>
                </a:extLst>
              </a:tr>
              <a:tr h="1233171">
                <a:tc>
                  <a:txBody>
                    <a:bodyPr/>
                    <a:lstStyle/>
                    <a:p>
                      <a:pPr algn="l" fontAlgn="ctr"/>
                      <a:r>
                        <a:rPr lang="es-MX" sz="800" u="none" strike="noStrike">
                          <a:effectLst/>
                          <a:latin typeface="Arial" panose="020B0604020202020204" pitchFamily="34" charset="0"/>
                          <a:cs typeface="Arial" panose="020B0604020202020204" pitchFamily="34" charset="0"/>
                        </a:rPr>
                        <a:t>CONTRATO DE PRESTACIÓN DE SERVICIO</a:t>
                      </a:r>
                      <a:endParaRPr lang="es-MX" sz="800" b="0" i="0" u="none" strike="noStrike">
                        <a:effectLst/>
                        <a:latin typeface="Arial" panose="020B0604020202020204" pitchFamily="34" charset="0"/>
                        <a:cs typeface="Arial" panose="020B0604020202020204" pitchFamily="34" charset="0"/>
                      </a:endParaRPr>
                    </a:p>
                  </a:txBody>
                  <a:tcPr marL="6046" marR="6046" marT="6046" marB="0" anchor="ctr"/>
                </a:tc>
                <a:tc>
                  <a:txBody>
                    <a:bodyPr/>
                    <a:lstStyle/>
                    <a:p>
                      <a:pPr algn="l" fontAlgn="b"/>
                      <a:r>
                        <a:rPr lang="es-CO" sz="800" u="none" strike="noStrike">
                          <a:effectLst/>
                          <a:latin typeface="Arial" panose="020B0604020202020204" pitchFamily="34" charset="0"/>
                          <a:cs typeface="Arial" panose="020B0604020202020204" pitchFamily="34" charset="0"/>
                        </a:rPr>
                        <a:t>0004</a:t>
                      </a:r>
                      <a:endParaRPr lang="es-CO" sz="800" b="0" i="0" u="none" strike="noStrike">
                        <a:effectLst/>
                        <a:latin typeface="Arial" panose="020B0604020202020204" pitchFamily="34" charset="0"/>
                        <a:cs typeface="Arial" panose="020B0604020202020204" pitchFamily="34" charset="0"/>
                      </a:endParaRPr>
                    </a:p>
                  </a:txBody>
                  <a:tcPr marL="6046" marR="6046" marT="6046" marB="0" anchor="b"/>
                </a:tc>
                <a:tc>
                  <a:txBody>
                    <a:bodyPr/>
                    <a:lstStyle/>
                    <a:p>
                      <a:pPr algn="l" fontAlgn="b"/>
                      <a:r>
                        <a:rPr lang="es-MX" sz="800" u="none" strike="noStrike">
                          <a:effectLst/>
                          <a:latin typeface="Arial" panose="020B0604020202020204" pitchFamily="34" charset="0"/>
                          <a:cs typeface="Arial" panose="020B0604020202020204" pitchFamily="34" charset="0"/>
                        </a:rPr>
                        <a:t>ASEGURADORA SOLIDARIA DE COLOMBIA ENTIDAD COOPERATIVA</a:t>
                      </a:r>
                      <a:endParaRPr lang="es-MX" sz="800" b="0" i="0" u="none" strike="noStrike">
                        <a:effectLst/>
                        <a:latin typeface="Arial" panose="020B0604020202020204" pitchFamily="34" charset="0"/>
                        <a:cs typeface="Arial" panose="020B0604020202020204" pitchFamily="34" charset="0"/>
                      </a:endParaRPr>
                    </a:p>
                  </a:txBody>
                  <a:tcPr marL="6046" marR="6046" marT="6046" marB="0" anchor="b"/>
                </a:tc>
                <a:tc>
                  <a:txBody>
                    <a:bodyPr/>
                    <a:lstStyle/>
                    <a:p>
                      <a:pPr algn="l" fontAlgn="b"/>
                      <a:r>
                        <a:rPr lang="es-CO" sz="800" u="none" strike="noStrike" dirty="0">
                          <a:effectLst/>
                          <a:latin typeface="Arial" panose="020B0604020202020204" pitchFamily="34" charset="0"/>
                          <a:cs typeface="Arial" panose="020B0604020202020204" pitchFamily="34" charset="0"/>
                        </a:rPr>
                        <a:t>860524654</a:t>
                      </a:r>
                      <a:endParaRPr lang="es-CO" sz="800" b="0"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l" fontAlgn="b"/>
                      <a:r>
                        <a:rPr lang="es-MX" sz="800" u="none" strike="noStrike">
                          <a:effectLst/>
                          <a:latin typeface="Arial" panose="020B0604020202020204" pitchFamily="34" charset="0"/>
                          <a:cs typeface="Arial" panose="020B0604020202020204" pitchFamily="34" charset="0"/>
                        </a:rPr>
                        <a:t>ADQUISICIÓN DE PÓLIZA GLOBAL DE MANEJO DE SECTOR OFICIAL PARA FONDOS DE SERVICIOS EDUCATIVOS DE LOS FUNCIONARIOS (RECTOR, AUXILIAR ADMINISTRATIVO CON FUNCIONES DE PAGADOR) DE LA INSTITUCIÓN EDUCATIVA TECNICO AGROPECUARIO LA ARENA DE LA VIGENCIA 2024</a:t>
                      </a:r>
                      <a:endParaRPr lang="es-MX" sz="800" b="0" i="0" u="none" strike="noStrike">
                        <a:effectLst/>
                        <a:latin typeface="Arial" panose="020B0604020202020204" pitchFamily="34" charset="0"/>
                        <a:cs typeface="Arial" panose="020B0604020202020204" pitchFamily="34" charset="0"/>
                      </a:endParaRPr>
                    </a:p>
                  </a:txBody>
                  <a:tcPr marL="6046" marR="6046" marT="6046" marB="0" anchor="b"/>
                </a:tc>
                <a:tc>
                  <a:txBody>
                    <a:bodyPr/>
                    <a:lstStyle/>
                    <a:p>
                      <a:pPr algn="l" fontAlgn="b"/>
                      <a:r>
                        <a:rPr lang="es-CO" sz="800" u="none" strike="noStrike">
                          <a:effectLst/>
                          <a:latin typeface="Arial" panose="020B0604020202020204" pitchFamily="34" charset="0"/>
                          <a:cs typeface="Arial" panose="020B0604020202020204" pitchFamily="34" charset="0"/>
                        </a:rPr>
                        <a:t>SGP - GRATUIDAD</a:t>
                      </a:r>
                      <a:endParaRPr lang="es-CO" sz="800" b="0" i="0" u="none" strike="noStrike">
                        <a:effectLst/>
                        <a:latin typeface="Arial" panose="020B0604020202020204" pitchFamily="34" charset="0"/>
                        <a:cs typeface="Arial" panose="020B0604020202020204" pitchFamily="34" charset="0"/>
                      </a:endParaRPr>
                    </a:p>
                  </a:txBody>
                  <a:tcPr marL="6046" marR="6046" marT="6046" marB="0" anchor="b"/>
                </a:tc>
                <a:tc>
                  <a:txBody>
                    <a:bodyPr/>
                    <a:lstStyle/>
                    <a:p>
                      <a:pPr algn="r" fontAlgn="b"/>
                      <a:r>
                        <a:rPr lang="es-CO" sz="800" u="none" strike="noStrike">
                          <a:effectLst/>
                          <a:latin typeface="Arial" panose="020B0604020202020204" pitchFamily="34" charset="0"/>
                          <a:cs typeface="Arial" panose="020B0604020202020204" pitchFamily="34" charset="0"/>
                        </a:rPr>
                        <a:t>$ 1.270.920,00</a:t>
                      </a:r>
                      <a:endParaRPr lang="es-CO" sz="800" b="0" i="0" u="none" strike="noStrike">
                        <a:effectLst/>
                        <a:latin typeface="Arial" panose="020B0604020202020204" pitchFamily="34" charset="0"/>
                        <a:cs typeface="Arial" panose="020B0604020202020204" pitchFamily="34" charset="0"/>
                      </a:endParaRPr>
                    </a:p>
                  </a:txBody>
                  <a:tcPr marL="6046" marR="6046" marT="6046" marB="0" anchor="b"/>
                </a:tc>
                <a:tc>
                  <a:txBody>
                    <a:bodyPr/>
                    <a:lstStyle/>
                    <a:p>
                      <a:pPr algn="r" fontAlgn="b"/>
                      <a:r>
                        <a:rPr lang="es-CO" sz="800" u="none" strike="noStrike" dirty="0">
                          <a:effectLst/>
                          <a:latin typeface="Arial" panose="020B0604020202020204" pitchFamily="34" charset="0"/>
                          <a:cs typeface="Arial" panose="020B0604020202020204" pitchFamily="34" charset="0"/>
                        </a:rPr>
                        <a:t>7</a:t>
                      </a:r>
                      <a:endParaRPr lang="es-CO" sz="800" b="0"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r" fontAlgn="b"/>
                      <a:r>
                        <a:rPr lang="es-CO" sz="800" u="none" strike="noStrike" dirty="0">
                          <a:effectLst/>
                          <a:latin typeface="Arial" panose="020B0604020202020204" pitchFamily="34" charset="0"/>
                          <a:cs typeface="Arial" panose="020B0604020202020204" pitchFamily="34" charset="0"/>
                        </a:rPr>
                        <a:t>$ 1.270.920,00</a:t>
                      </a:r>
                      <a:endParaRPr lang="es-CO" sz="800" b="0"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r" fontAlgn="b"/>
                      <a:r>
                        <a:rPr lang="es-CO" sz="800" u="none" strike="noStrike" dirty="0">
                          <a:effectLst/>
                          <a:latin typeface="Arial" panose="020B0604020202020204" pitchFamily="34" charset="0"/>
                          <a:cs typeface="Arial" panose="020B0604020202020204" pitchFamily="34" charset="0"/>
                        </a:rPr>
                        <a:t>$ 0,00</a:t>
                      </a:r>
                      <a:endParaRPr lang="es-CO" sz="800" b="0" i="0" u="none" strike="noStrike" dirty="0">
                        <a:effectLst/>
                        <a:latin typeface="Arial" panose="020B0604020202020204" pitchFamily="34" charset="0"/>
                        <a:cs typeface="Arial" panose="020B0604020202020204" pitchFamily="34" charset="0"/>
                      </a:endParaRPr>
                    </a:p>
                  </a:txBody>
                  <a:tcPr marL="6046" marR="6046" marT="6046" marB="0" anchor="b"/>
                </a:tc>
                <a:extLst>
                  <a:ext uri="{0D108BD9-81ED-4DB2-BD59-A6C34878D82A}">
                    <a16:rowId xmlns:a16="http://schemas.microsoft.com/office/drawing/2014/main" val="3845077357"/>
                  </a:ext>
                </a:extLst>
              </a:tr>
              <a:tr h="742895">
                <a:tc>
                  <a:txBody>
                    <a:bodyPr/>
                    <a:lstStyle/>
                    <a:p>
                      <a:pPr algn="l" fontAlgn="ctr"/>
                      <a:r>
                        <a:rPr lang="es-CO" sz="800" u="none" strike="noStrike">
                          <a:effectLst/>
                          <a:latin typeface="Arial" panose="020B0604020202020204" pitchFamily="34" charset="0"/>
                          <a:cs typeface="Arial" panose="020B0604020202020204" pitchFamily="34" charset="0"/>
                        </a:rPr>
                        <a:t>CONTRATO DE COMPRA VENTA</a:t>
                      </a:r>
                      <a:endParaRPr lang="es-CO" sz="800" b="0" i="0" u="none" strike="noStrike">
                        <a:effectLst/>
                        <a:latin typeface="Arial" panose="020B0604020202020204" pitchFamily="34" charset="0"/>
                        <a:cs typeface="Arial" panose="020B0604020202020204" pitchFamily="34" charset="0"/>
                      </a:endParaRPr>
                    </a:p>
                  </a:txBody>
                  <a:tcPr marL="6046" marR="6046" marT="6046" marB="0" anchor="ctr"/>
                </a:tc>
                <a:tc>
                  <a:txBody>
                    <a:bodyPr/>
                    <a:lstStyle/>
                    <a:p>
                      <a:pPr algn="l" fontAlgn="b"/>
                      <a:r>
                        <a:rPr lang="es-CO" sz="800" u="none" strike="noStrike">
                          <a:effectLst/>
                          <a:latin typeface="Arial" panose="020B0604020202020204" pitchFamily="34" charset="0"/>
                          <a:cs typeface="Arial" panose="020B0604020202020204" pitchFamily="34" charset="0"/>
                        </a:rPr>
                        <a:t>0005</a:t>
                      </a:r>
                      <a:endParaRPr lang="es-CO" sz="800" b="0" i="0" u="none" strike="noStrike">
                        <a:effectLst/>
                        <a:latin typeface="Arial" panose="020B0604020202020204" pitchFamily="34" charset="0"/>
                        <a:cs typeface="Arial" panose="020B0604020202020204" pitchFamily="34" charset="0"/>
                      </a:endParaRPr>
                    </a:p>
                  </a:txBody>
                  <a:tcPr marL="6046" marR="6046" marT="6046" marB="0" anchor="b"/>
                </a:tc>
                <a:tc>
                  <a:txBody>
                    <a:bodyPr/>
                    <a:lstStyle/>
                    <a:p>
                      <a:pPr algn="l" fontAlgn="b"/>
                      <a:r>
                        <a:rPr lang="es-CO" sz="800" u="none" strike="noStrike">
                          <a:effectLst/>
                          <a:latin typeface="Arial" panose="020B0604020202020204" pitchFamily="34" charset="0"/>
                          <a:cs typeface="Arial" panose="020B0604020202020204" pitchFamily="34" charset="0"/>
                        </a:rPr>
                        <a:t>AFRODICIO  ARRIETA GARAY</a:t>
                      </a:r>
                      <a:endParaRPr lang="es-CO" sz="800" b="0" i="0" u="none" strike="noStrike">
                        <a:effectLst/>
                        <a:latin typeface="Arial" panose="020B0604020202020204" pitchFamily="34" charset="0"/>
                        <a:cs typeface="Arial" panose="020B0604020202020204" pitchFamily="34" charset="0"/>
                      </a:endParaRPr>
                    </a:p>
                  </a:txBody>
                  <a:tcPr marL="6046" marR="6046" marT="6046" marB="0" anchor="b"/>
                </a:tc>
                <a:tc>
                  <a:txBody>
                    <a:bodyPr/>
                    <a:lstStyle/>
                    <a:p>
                      <a:pPr algn="l" fontAlgn="b"/>
                      <a:r>
                        <a:rPr lang="es-CO" sz="800" u="none" strike="noStrike" dirty="0">
                          <a:effectLst/>
                          <a:latin typeface="Arial" panose="020B0604020202020204" pitchFamily="34" charset="0"/>
                          <a:cs typeface="Arial" panose="020B0604020202020204" pitchFamily="34" charset="0"/>
                        </a:rPr>
                        <a:t>9308574</a:t>
                      </a:r>
                      <a:endParaRPr lang="es-CO" sz="800" b="0"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l" fontAlgn="b"/>
                      <a:r>
                        <a:rPr lang="es-MX" sz="800" u="none" strike="noStrike">
                          <a:effectLst/>
                          <a:latin typeface="Arial" panose="020B0604020202020204" pitchFamily="34" charset="0"/>
                          <a:cs typeface="Arial" panose="020B0604020202020204" pitchFamily="34" charset="0"/>
                        </a:rPr>
                        <a:t>COMPRA DE PAPELERÍA, SUMINISTROS DE OFICINA Y  DE ASEO  PARA EL BUEN FUNCIONAMIENTO DE LA  INSTITUCIÓN EDUCATIVA TÉCNICA AGROPECUARIO LA ARENA.</a:t>
                      </a:r>
                      <a:endParaRPr lang="es-MX" sz="800" b="0" i="0" u="none" strike="noStrike">
                        <a:effectLst/>
                        <a:latin typeface="Arial" panose="020B0604020202020204" pitchFamily="34" charset="0"/>
                        <a:cs typeface="Arial" panose="020B0604020202020204" pitchFamily="34" charset="0"/>
                      </a:endParaRPr>
                    </a:p>
                  </a:txBody>
                  <a:tcPr marL="6046" marR="6046" marT="6046" marB="0" anchor="b"/>
                </a:tc>
                <a:tc>
                  <a:txBody>
                    <a:bodyPr/>
                    <a:lstStyle/>
                    <a:p>
                      <a:pPr algn="l" fontAlgn="b"/>
                      <a:r>
                        <a:rPr lang="es-CO" sz="800" u="none" strike="noStrike">
                          <a:effectLst/>
                          <a:latin typeface="Arial" panose="020B0604020202020204" pitchFamily="34" charset="0"/>
                          <a:cs typeface="Arial" panose="020B0604020202020204" pitchFamily="34" charset="0"/>
                        </a:rPr>
                        <a:t>SGP - GRATUIDAD</a:t>
                      </a:r>
                      <a:endParaRPr lang="es-CO" sz="800" b="0" i="0" u="none" strike="noStrike">
                        <a:effectLst/>
                        <a:latin typeface="Arial" panose="020B0604020202020204" pitchFamily="34" charset="0"/>
                        <a:cs typeface="Arial" panose="020B0604020202020204" pitchFamily="34" charset="0"/>
                      </a:endParaRPr>
                    </a:p>
                  </a:txBody>
                  <a:tcPr marL="6046" marR="6046" marT="6046" marB="0" anchor="b"/>
                </a:tc>
                <a:tc>
                  <a:txBody>
                    <a:bodyPr/>
                    <a:lstStyle/>
                    <a:p>
                      <a:pPr algn="r" fontAlgn="b"/>
                      <a:r>
                        <a:rPr lang="es-CO" sz="800" u="none" strike="noStrike">
                          <a:effectLst/>
                          <a:latin typeface="Arial" panose="020B0604020202020204" pitchFamily="34" charset="0"/>
                          <a:cs typeface="Arial" panose="020B0604020202020204" pitchFamily="34" charset="0"/>
                        </a:rPr>
                        <a:t>$ 9.584.379,00</a:t>
                      </a:r>
                      <a:endParaRPr lang="es-CO" sz="800" b="0" i="0" u="none" strike="noStrike">
                        <a:effectLst/>
                        <a:latin typeface="Arial" panose="020B0604020202020204" pitchFamily="34" charset="0"/>
                        <a:cs typeface="Arial" panose="020B0604020202020204" pitchFamily="34" charset="0"/>
                      </a:endParaRPr>
                    </a:p>
                  </a:txBody>
                  <a:tcPr marL="6046" marR="6046" marT="6046" marB="0" anchor="b"/>
                </a:tc>
                <a:tc>
                  <a:txBody>
                    <a:bodyPr/>
                    <a:lstStyle/>
                    <a:p>
                      <a:pPr algn="r" fontAlgn="b"/>
                      <a:r>
                        <a:rPr lang="es-CO" sz="800" u="none" strike="noStrike">
                          <a:effectLst/>
                          <a:latin typeface="Arial" panose="020B0604020202020204" pitchFamily="34" charset="0"/>
                          <a:cs typeface="Arial" panose="020B0604020202020204" pitchFamily="34" charset="0"/>
                        </a:rPr>
                        <a:t>5</a:t>
                      </a:r>
                      <a:endParaRPr lang="es-CO" sz="800" b="0" i="0" u="none" strike="noStrike">
                        <a:effectLst/>
                        <a:latin typeface="Arial" panose="020B0604020202020204" pitchFamily="34" charset="0"/>
                        <a:cs typeface="Arial" panose="020B0604020202020204" pitchFamily="34" charset="0"/>
                      </a:endParaRPr>
                    </a:p>
                  </a:txBody>
                  <a:tcPr marL="6046" marR="6046" marT="6046" marB="0" anchor="b"/>
                </a:tc>
                <a:tc>
                  <a:txBody>
                    <a:bodyPr/>
                    <a:lstStyle/>
                    <a:p>
                      <a:pPr algn="r" fontAlgn="b"/>
                      <a:r>
                        <a:rPr lang="es-CO" sz="800" u="none" strike="noStrike" dirty="0">
                          <a:effectLst/>
                          <a:latin typeface="Arial" panose="020B0604020202020204" pitchFamily="34" charset="0"/>
                          <a:cs typeface="Arial" panose="020B0604020202020204" pitchFamily="34" charset="0"/>
                        </a:rPr>
                        <a:t>$ 9.584.379,00</a:t>
                      </a:r>
                      <a:endParaRPr lang="es-CO" sz="800" b="0" i="0" u="none" strike="noStrike" dirty="0">
                        <a:effectLst/>
                        <a:latin typeface="Arial" panose="020B0604020202020204" pitchFamily="34" charset="0"/>
                        <a:cs typeface="Arial" panose="020B0604020202020204" pitchFamily="34" charset="0"/>
                      </a:endParaRPr>
                    </a:p>
                  </a:txBody>
                  <a:tcPr marL="6046" marR="6046" marT="6046" marB="0" anchor="b"/>
                </a:tc>
                <a:tc>
                  <a:txBody>
                    <a:bodyPr/>
                    <a:lstStyle/>
                    <a:p>
                      <a:pPr algn="r" fontAlgn="b"/>
                      <a:r>
                        <a:rPr lang="es-CO" sz="800" u="none" strike="noStrike" dirty="0">
                          <a:effectLst/>
                          <a:latin typeface="Arial" panose="020B0604020202020204" pitchFamily="34" charset="0"/>
                          <a:cs typeface="Arial" panose="020B0604020202020204" pitchFamily="34" charset="0"/>
                        </a:rPr>
                        <a:t>$ 0,00</a:t>
                      </a:r>
                      <a:endParaRPr lang="es-CO" sz="800" b="0" i="0" u="none" strike="noStrike" dirty="0">
                        <a:effectLst/>
                        <a:latin typeface="Arial" panose="020B0604020202020204" pitchFamily="34" charset="0"/>
                        <a:cs typeface="Arial" panose="020B0604020202020204" pitchFamily="34" charset="0"/>
                      </a:endParaRPr>
                    </a:p>
                  </a:txBody>
                  <a:tcPr marL="6046" marR="6046" marT="6046" marB="0" anchor="b"/>
                </a:tc>
                <a:extLst>
                  <a:ext uri="{0D108BD9-81ED-4DB2-BD59-A6C34878D82A}">
                    <a16:rowId xmlns:a16="http://schemas.microsoft.com/office/drawing/2014/main" val="1680718856"/>
                  </a:ext>
                </a:extLst>
              </a:tr>
            </a:tbl>
          </a:graphicData>
        </a:graphic>
      </p:graphicFrame>
    </p:spTree>
    <p:extLst>
      <p:ext uri="{BB962C8B-B14F-4D97-AF65-F5344CB8AC3E}">
        <p14:creationId xmlns:p14="http://schemas.microsoft.com/office/powerpoint/2010/main" val="192469053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Ángulos">
  <a:themeElements>
    <a:clrScheme name="Ángulo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Ángulo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Ángulo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2596</TotalTime>
  <Words>1525</Words>
  <Application>Microsoft Office PowerPoint</Application>
  <PresentationFormat>Panorámica</PresentationFormat>
  <Paragraphs>253</Paragraphs>
  <Slides>10</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10</vt:i4>
      </vt:variant>
    </vt:vector>
  </HeadingPairs>
  <TitlesOfParts>
    <vt:vector size="18" baseType="lpstr">
      <vt:lpstr>Arial</vt:lpstr>
      <vt:lpstr>Arial Narrow</vt:lpstr>
      <vt:lpstr>Calibri</vt:lpstr>
      <vt:lpstr>Franklin Gothic Book</vt:lpstr>
      <vt:lpstr>Franklin Gothic Medium</vt:lpstr>
      <vt:lpstr>Tunga</vt:lpstr>
      <vt:lpstr>Wingdings</vt:lpstr>
      <vt:lpstr>Ángulos</vt:lpstr>
      <vt:lpstr>     INSTITUCIÓN EDUCATIVA  TÉCNICO AGROPECUARIO LA ARENA    </vt:lpstr>
      <vt:lpstr>  RENDICION DE CUENTAS</vt:lpstr>
      <vt:lpstr>A quien suscribe este informe conocedor de la responsabilidad delega en la Constitución Política:  - Artículos 2, 103 y 270  - Ley 115 de 1994  - Ley 715 de 2001 - Ley 498 de 1998  - Ley 152 de 1994  - Ley 136 de 1994  - Ley 1474 de 2011  - Decreto 4791 de 2008  - Directiva Ministerial Nro. 026 de 2011   la información contenida en el presente informe de rendición de cuentas es real y es producto de las actividades y documentos resultantes del ejercicio de mi gestión.   Personal Convocado: Comunidad educativa y comunidad en general.  </vt:lpstr>
      <vt:lpstr> VISIÓN  </vt:lpstr>
      <vt:lpstr>MISIÓN</vt:lpstr>
      <vt:lpstr>GESTIÓN ADMINISTRATIVA Y FINANCIERA</vt:lpstr>
      <vt:lpstr> EJECUCIÓN PRESUPUESTAL DE INGRESOS </vt:lpstr>
      <vt:lpstr>EJECUCIÓN PRESUPUESTAL DE egresos 2024</vt:lpstr>
      <vt:lpstr> RELACION DE CONTRATOS A JULIO 2024 </vt:lpstr>
      <vt:lpstr> RELACION DE CONTRATOS A JULIO 2024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INSTITUCIÓN EDUCATIVA  XXXXXXXXXXXX  RECTOR:XXXXXXXXXXXX</dc:title>
  <dc:creator>DRA. ALMA SIERRA</dc:creator>
  <cp:lastModifiedBy>hp</cp:lastModifiedBy>
  <cp:revision>158</cp:revision>
  <dcterms:created xsi:type="dcterms:W3CDTF">2015-07-08T21:43:22Z</dcterms:created>
  <dcterms:modified xsi:type="dcterms:W3CDTF">2024-07-20T19:13:47Z</dcterms:modified>
</cp:coreProperties>
</file>